
<file path=[Content_Types].xml><?xml version="1.0" encoding="utf-8"?>
<Types xmlns="http://schemas.openxmlformats.org/package/2006/content-types">
  <Default ContentType="image/jpeg" Extension="jpeg"/>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302" r:id="rId3"/>
    <p:sldId id="308" r:id="rId4"/>
    <p:sldId id="303" r:id="rId5"/>
    <p:sldId id="309" r:id="rId6"/>
    <p:sldId id="310" r:id="rId7"/>
    <p:sldId id="311" r:id="rId8"/>
    <p:sldId id="290" r:id="rId9"/>
    <p:sldId id="266" r:id="rId10"/>
    <p:sldId id="267" r:id="rId11"/>
    <p:sldId id="259" r:id="rId12"/>
    <p:sldId id="312" r:id="rId13"/>
    <p:sldId id="313" r:id="rId14"/>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38" autoAdjust="0"/>
    <p:restoredTop sz="94660"/>
  </p:normalViewPr>
  <p:slideViewPr>
    <p:cSldViewPr snapToGrid="0">
      <p:cViewPr varScale="1">
        <p:scale>
          <a:sx n="111" d="100"/>
          <a:sy n="111" d="100"/>
        </p:scale>
        <p:origin x="552"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7B59C8-3F0E-4F84-9E7B-422FF94FE546}" type="datetimeFigureOut">
              <a:rPr lang="el-GR" smtClean="0"/>
              <a:t>10/5/22</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A4E817-AF9E-4114-B239-4517F7D517CB}" type="slidenum">
              <a:rPr lang="el-GR" smtClean="0"/>
              <a:t>‹#›</a:t>
            </a:fld>
            <a:endParaRPr lang="el-GR"/>
          </a:p>
        </p:txBody>
      </p:sp>
    </p:spTree>
    <p:extLst>
      <p:ext uri="{BB962C8B-B14F-4D97-AF65-F5344CB8AC3E}">
        <p14:creationId xmlns:p14="http://schemas.microsoft.com/office/powerpoint/2010/main" val="936157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2</a:t>
            </a:fld>
            <a:endParaRPr kumimoji="0" lang="el-G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333805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3</a:t>
            </a:fld>
            <a:endParaRPr kumimoji="0" lang="el-G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596562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4</a:t>
            </a:fld>
            <a:endParaRPr kumimoji="0" lang="el-G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950574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5</a:t>
            </a:fld>
            <a:endParaRPr kumimoji="0" lang="el-G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902370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6</a:t>
            </a:fld>
            <a:endParaRPr kumimoji="0" lang="el-G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080531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B15CFB41-F5ED-4418-B88F-01B419328B19}" type="slidenum">
              <a:rPr kumimoji="0" lang="el-GR"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7</a:t>
            </a:fld>
            <a:endParaRPr kumimoji="0" lang="el-GR"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790786277"/>
      </p:ext>
    </p:extLst>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867133"/>
            <a:ext cx="7328800" cy="2736800"/>
          </a:xfrm>
          <a:prstGeom prst="rect">
            <a:avLst/>
          </a:prstGeom>
          <a:solidFill>
            <a:srgbClr val="FFFFFF"/>
          </a:solidFill>
          <a:ln>
            <a:noFill/>
          </a:ln>
        </p:spPr>
        <p:txBody>
          <a:bodyPr anchor="b" anchorCtr="0" bIns="91425" lIns="360000" rIns="91425" spcFirstLastPara="1" tIns="91425" wrap="square">
            <a:noAutofit/>
          </a:bodyPr>
          <a:lstStyle>
            <a:lvl1pPr lvl="0">
              <a:spcBef>
                <a:spcPts val="0"/>
              </a:spcBef>
              <a:spcAft>
                <a:spcPts val="0"/>
              </a:spcAft>
              <a:buClr>
                <a:srgbClr val="000000"/>
              </a:buClr>
              <a:buSzPts val="4000"/>
              <a:buNone/>
              <a:defRPr sz="5333">
                <a:solidFill>
                  <a:srgbClr val="000000"/>
                </a:solidFill>
              </a:defRPr>
            </a:lvl1pPr>
            <a:lvl2pPr algn="ctr" lvl="1">
              <a:spcBef>
                <a:spcPts val="0"/>
              </a:spcBef>
              <a:spcAft>
                <a:spcPts val="0"/>
              </a:spcAft>
              <a:buSzPts val="5200"/>
              <a:buNone/>
              <a:defRPr sz="6933"/>
            </a:lvl2pPr>
            <a:lvl3pPr algn="ctr" lvl="2">
              <a:spcBef>
                <a:spcPts val="0"/>
              </a:spcBef>
              <a:spcAft>
                <a:spcPts val="0"/>
              </a:spcAft>
              <a:buSzPts val="5200"/>
              <a:buNone/>
              <a:defRPr sz="6933"/>
            </a:lvl3pPr>
            <a:lvl4pPr algn="ctr" lvl="3">
              <a:spcBef>
                <a:spcPts val="0"/>
              </a:spcBef>
              <a:spcAft>
                <a:spcPts val="0"/>
              </a:spcAft>
              <a:buSzPts val="5200"/>
              <a:buNone/>
              <a:defRPr sz="6933"/>
            </a:lvl4pPr>
            <a:lvl5pPr algn="ctr" lvl="4">
              <a:spcBef>
                <a:spcPts val="0"/>
              </a:spcBef>
              <a:spcAft>
                <a:spcPts val="0"/>
              </a:spcAft>
              <a:buSzPts val="5200"/>
              <a:buNone/>
              <a:defRPr sz="6933"/>
            </a:lvl5pPr>
            <a:lvl6pPr algn="ctr" lvl="5">
              <a:spcBef>
                <a:spcPts val="0"/>
              </a:spcBef>
              <a:spcAft>
                <a:spcPts val="0"/>
              </a:spcAft>
              <a:buSzPts val="5200"/>
              <a:buNone/>
              <a:defRPr sz="6933"/>
            </a:lvl6pPr>
            <a:lvl7pPr algn="ctr" lvl="6">
              <a:spcBef>
                <a:spcPts val="0"/>
              </a:spcBef>
              <a:spcAft>
                <a:spcPts val="0"/>
              </a:spcAft>
              <a:buSzPts val="5200"/>
              <a:buNone/>
              <a:defRPr sz="6933"/>
            </a:lvl7pPr>
            <a:lvl8pPr algn="ctr" lvl="7">
              <a:spcBef>
                <a:spcPts val="0"/>
              </a:spcBef>
              <a:spcAft>
                <a:spcPts val="0"/>
              </a:spcAft>
              <a:buSzPts val="5200"/>
              <a:buNone/>
              <a:defRPr sz="6933"/>
            </a:lvl8pPr>
            <a:lvl9pPr algn="ctr" lvl="8">
              <a:spcBef>
                <a:spcPts val="0"/>
              </a:spcBef>
              <a:spcAft>
                <a:spcPts val="0"/>
              </a:spcAft>
              <a:buSzPts val="5200"/>
              <a:buNone/>
              <a:defRPr sz="6933"/>
            </a:lvl9pPr>
          </a:lstStyle>
          <a:p>
            <a:endParaRPr/>
          </a:p>
        </p:txBody>
      </p:sp>
      <p:sp>
        <p:nvSpPr>
          <p:cNvPr id="11" name="Google Shape;11;p2"/>
          <p:cNvSpPr txBox="1">
            <a:spLocks noGrp="1"/>
          </p:cNvSpPr>
          <p:nvPr>
            <p:ph idx="1" type="subTitle"/>
          </p:nvPr>
        </p:nvSpPr>
        <p:spPr>
          <a:xfrm>
            <a:off x="67" y="3603933"/>
            <a:ext cx="7328800" cy="1157200"/>
          </a:xfrm>
          <a:prstGeom prst="rect">
            <a:avLst/>
          </a:prstGeom>
          <a:solidFill>
            <a:srgbClr val="FFFFFF"/>
          </a:solidFill>
          <a:ln>
            <a:noFill/>
          </a:ln>
        </p:spPr>
        <p:txBody>
          <a:bodyPr anchor="t" anchorCtr="0" bIns="91425" lIns="360000" rIns="91425" spcFirstLastPara="1" tIns="91425" wrap="square">
            <a:noAutofit/>
          </a:bodyPr>
          <a:lstStyle>
            <a:lvl1pPr lvl="0">
              <a:lnSpc>
                <a:spcPct val="100000"/>
              </a:lnSpc>
              <a:spcBef>
                <a:spcPts val="0"/>
              </a:spcBef>
              <a:spcAft>
                <a:spcPts val="0"/>
              </a:spcAft>
              <a:buClr>
                <a:srgbClr val="363F83"/>
              </a:buClr>
              <a:buSzPts val="2000"/>
              <a:buNone/>
              <a:defRPr sz="2667">
                <a:solidFill>
                  <a:srgbClr val="363F83"/>
                </a:solidFill>
              </a:defRPr>
            </a:lvl1pPr>
            <a:lvl2pPr algn="ctr" lvl="1">
              <a:lnSpc>
                <a:spcPct val="100000"/>
              </a:lnSpc>
              <a:spcBef>
                <a:spcPts val="0"/>
              </a:spcBef>
              <a:spcAft>
                <a:spcPts val="0"/>
              </a:spcAft>
              <a:buSzPts val="2800"/>
              <a:buNone/>
              <a:defRPr sz="3733"/>
            </a:lvl2pPr>
            <a:lvl3pPr algn="ctr" lvl="2">
              <a:lnSpc>
                <a:spcPct val="100000"/>
              </a:lnSpc>
              <a:spcBef>
                <a:spcPts val="0"/>
              </a:spcBef>
              <a:spcAft>
                <a:spcPts val="0"/>
              </a:spcAft>
              <a:buSzPts val="2800"/>
              <a:buNone/>
              <a:defRPr sz="3733"/>
            </a:lvl3pPr>
            <a:lvl4pPr algn="ctr" lvl="3">
              <a:lnSpc>
                <a:spcPct val="100000"/>
              </a:lnSpc>
              <a:spcBef>
                <a:spcPts val="0"/>
              </a:spcBef>
              <a:spcAft>
                <a:spcPts val="0"/>
              </a:spcAft>
              <a:buSzPts val="2800"/>
              <a:buNone/>
              <a:defRPr sz="3733"/>
            </a:lvl4pPr>
            <a:lvl5pPr algn="ctr" lvl="4">
              <a:lnSpc>
                <a:spcPct val="100000"/>
              </a:lnSpc>
              <a:spcBef>
                <a:spcPts val="0"/>
              </a:spcBef>
              <a:spcAft>
                <a:spcPts val="0"/>
              </a:spcAft>
              <a:buSzPts val="2800"/>
              <a:buNone/>
              <a:defRPr sz="3733"/>
            </a:lvl5pPr>
            <a:lvl6pPr algn="ctr" lvl="5">
              <a:lnSpc>
                <a:spcPct val="100000"/>
              </a:lnSpc>
              <a:spcBef>
                <a:spcPts val="0"/>
              </a:spcBef>
              <a:spcAft>
                <a:spcPts val="0"/>
              </a:spcAft>
              <a:buSzPts val="2800"/>
              <a:buNone/>
              <a:defRPr sz="3733"/>
            </a:lvl6pPr>
            <a:lvl7pPr algn="ctr" lvl="6">
              <a:lnSpc>
                <a:spcPct val="100000"/>
              </a:lnSpc>
              <a:spcBef>
                <a:spcPts val="0"/>
              </a:spcBef>
              <a:spcAft>
                <a:spcPts val="0"/>
              </a:spcAft>
              <a:buSzPts val="2800"/>
              <a:buNone/>
              <a:defRPr sz="3733"/>
            </a:lvl7pPr>
            <a:lvl8pPr algn="ctr" lvl="7">
              <a:lnSpc>
                <a:spcPct val="100000"/>
              </a:lnSpc>
              <a:spcBef>
                <a:spcPts val="0"/>
              </a:spcBef>
              <a:spcAft>
                <a:spcPts val="0"/>
              </a:spcAft>
              <a:buSzPts val="2800"/>
              <a:buNone/>
              <a:defRPr sz="3733"/>
            </a:lvl8pPr>
            <a:lvl9pPr algn="ctr" lvl="8">
              <a:lnSpc>
                <a:spcPct val="100000"/>
              </a:lnSpc>
              <a:spcBef>
                <a:spcPts val="0"/>
              </a:spcBef>
              <a:spcAft>
                <a:spcPts val="0"/>
              </a:spcAft>
              <a:buSzPts val="2800"/>
              <a:buNone/>
              <a:defRPr sz="3733"/>
            </a:lvl9pPr>
          </a:lstStyle>
          <a:p>
            <a:endParaRPr/>
          </a:p>
        </p:txBody>
      </p:sp>
      <p:pic>
        <p:nvPicPr>
          <p:cNvPr id="12" name="Google Shape;12;p2"/>
          <p:cNvPicPr preferRelativeResize="0"/>
          <p:nvPr/>
        </p:nvPicPr>
        <p:blipFill rotWithShape="1">
          <a:blip cstate="screen" r:embed="rId2">
            <a:alphaModFix/>
            <a:extLst>
              <a:ext uri="{28A0092B-C50C-407E-A947-70E740481C1C}">
                <a14:useLocalDpi xmlns:a14="http://schemas.microsoft.com/office/drawing/2010/main"/>
              </a:ext>
            </a:extLst>
          </a:blip>
          <a:srcRect r="-95"/>
          <a:stretch/>
        </p:blipFill>
        <p:spPr>
          <a:xfrm>
            <a:off x="7575200" y="3482767"/>
            <a:ext cx="4580200" cy="3375221"/>
          </a:xfrm>
          <a:prstGeom prst="rect">
            <a:avLst/>
          </a:prstGeom>
          <a:noFill/>
          <a:ln>
            <a:noFill/>
          </a:ln>
        </p:spPr>
      </p:pic>
      <p:sp>
        <p:nvSpPr>
          <p:cNvPr id="13" name="Google Shape;13;p2"/>
          <p:cNvSpPr txBox="1"/>
          <p:nvPr/>
        </p:nvSpPr>
        <p:spPr>
          <a:xfrm>
            <a:off x="3076517" y="5646651"/>
            <a:ext cx="4580000" cy="737600"/>
          </a:xfrm>
          <a:prstGeom prst="rect">
            <a:avLst/>
          </a:prstGeom>
          <a:noFill/>
          <a:ln>
            <a:noFill/>
          </a:ln>
        </p:spPr>
        <p:txBody>
          <a:bodyPr anchor="t" anchorCtr="0" bIns="121900" lIns="121900" rIns="121900" spcFirstLastPara="1" tIns="121900" wrap="square">
            <a:noAutofit/>
          </a:bodyPr>
          <a:lstStyle/>
          <a:p>
            <a:pPr algn="l" indent="0" lvl="0" marL="0" rtl="0">
              <a:spcBef>
                <a:spcPts val="0"/>
              </a:spcBef>
              <a:spcAft>
                <a:spcPts val="0"/>
              </a:spcAft>
              <a:buNone/>
            </a:pPr>
            <a:r>
              <a:rPr lang="de" sz="12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1200">
              <a:latin typeface="Lato"/>
              <a:ea typeface="Lato"/>
              <a:cs typeface="Lato"/>
              <a:sym typeface="Lato"/>
            </a:endParaRPr>
          </a:p>
        </p:txBody>
      </p:sp>
      <p:pic>
        <p:nvPicPr>
          <p:cNvPr id="14" name="Google Shape;14;p2"/>
          <p:cNvPicPr preferRelativeResize="0"/>
          <p:nvPr/>
        </p:nvPicPr>
        <p:blipFill rotWithShape="1">
          <a:blip cstate="screen" r:embed="rId3">
            <a:alphaModFix/>
            <a:extLst>
              <a:ext uri="{28A0092B-C50C-407E-A947-70E740481C1C}">
                <a14:useLocalDpi xmlns:a14="http://schemas.microsoft.com/office/drawing/2010/main"/>
              </a:ext>
            </a:extLst>
          </a:blip>
          <a:srcRect/>
          <a:stretch/>
        </p:blipFill>
        <p:spPr>
          <a:xfrm>
            <a:off x="7328800" y="552701"/>
            <a:ext cx="4655733" cy="1745399"/>
          </a:xfrm>
          <a:prstGeom prst="rect">
            <a:avLst/>
          </a:prstGeom>
          <a:noFill/>
          <a:ln>
            <a:noFill/>
          </a:ln>
        </p:spPr>
      </p:pic>
      <p:pic>
        <p:nvPicPr>
          <p:cNvPr id="15" name="Google Shape;15;p2"/>
          <p:cNvPicPr preferRelativeResize="0"/>
          <p:nvPr/>
        </p:nvPicPr>
        <p:blipFill>
          <a:blip cstate="screen" r:embed="rId4">
            <a:alphaModFix/>
            <a:extLst>
              <a:ext uri="{28A0092B-C50C-407E-A947-70E740481C1C}">
                <a14:useLocalDpi xmlns:a14="http://schemas.microsoft.com/office/drawing/2010/main"/>
              </a:ext>
            </a:extLst>
          </a:blip>
          <a:stretch>
            <a:fillRect/>
          </a:stretch>
        </p:blipFill>
        <p:spPr>
          <a:xfrm>
            <a:off x="175367" y="5858401"/>
            <a:ext cx="2901151" cy="630567"/>
          </a:xfrm>
          <a:prstGeom prst="rect">
            <a:avLst/>
          </a:prstGeom>
          <a:noFill/>
          <a:ln>
            <a:noFill/>
          </a:ln>
        </p:spPr>
      </p:pic>
      <p:sp>
        <p:nvSpPr>
          <p:cNvPr id="16" name="Google Shape;16;p2"/>
          <p:cNvSpPr txBox="1"/>
          <p:nvPr/>
        </p:nvSpPr>
        <p:spPr>
          <a:xfrm>
            <a:off x="8585967" y="1844300"/>
            <a:ext cx="3288400" cy="1157200"/>
          </a:xfrm>
          <a:prstGeom prst="rect">
            <a:avLst/>
          </a:prstGeom>
          <a:noFill/>
          <a:ln>
            <a:noFill/>
          </a:ln>
        </p:spPr>
        <p:txBody>
          <a:bodyPr anchor="t" anchorCtr="0" bIns="121900" lIns="121900" rIns="121900" spcFirstLastPara="1" tIns="121900" wrap="square">
            <a:noAutofit/>
          </a:bodyPr>
          <a:lstStyle/>
          <a:p>
            <a:pPr algn="l" indent="0" lvl="0" marL="0" rtl="0">
              <a:lnSpc>
                <a:spcPct val="100000"/>
              </a:lnSpc>
              <a:spcBef>
                <a:spcPts val="0"/>
              </a:spcBef>
              <a:spcAft>
                <a:spcPts val="0"/>
              </a:spcAft>
              <a:buClr>
                <a:schemeClr val="dk1"/>
              </a:buClr>
              <a:buSzPts val="1100"/>
              <a:buFont typeface="Arial"/>
              <a:buNone/>
            </a:pPr>
            <a:r>
              <a:rPr lang="de" sz="1733">
                <a:solidFill>
                  <a:schemeClr val="dk1"/>
                </a:solidFill>
                <a:latin typeface="Lato"/>
                <a:ea typeface="Lato"/>
                <a:cs typeface="Lato"/>
                <a:sym typeface="Lato"/>
              </a:rPr>
              <a:t>Enhancing Research</a:t>
            </a:r>
            <a:endParaRPr sz="1733">
              <a:solidFill>
                <a:schemeClr val="dk1"/>
              </a:solidFill>
              <a:latin typeface="Lato"/>
              <a:ea typeface="Lato"/>
              <a:cs typeface="Lato"/>
              <a:sym typeface="Lato"/>
            </a:endParaRPr>
          </a:p>
          <a:p>
            <a:pPr algn="l" indent="0" lvl="0" marL="0" rtl="0">
              <a:lnSpc>
                <a:spcPct val="100000"/>
              </a:lnSpc>
              <a:spcBef>
                <a:spcPts val="0"/>
              </a:spcBef>
              <a:spcAft>
                <a:spcPts val="0"/>
              </a:spcAft>
              <a:buNone/>
            </a:pPr>
            <a:r>
              <a:rPr lang="de" sz="1733">
                <a:solidFill>
                  <a:schemeClr val="dk1"/>
                </a:solidFill>
                <a:latin typeface="Lato"/>
                <a:ea typeface="Lato"/>
                <a:cs typeface="Lato"/>
                <a:sym typeface="Lato"/>
              </a:rPr>
              <a:t>Understanding through Media</a:t>
            </a:r>
            <a:endParaRPr sz="2267">
              <a:latin typeface="Lato"/>
              <a:ea typeface="Lato"/>
              <a:cs typeface="Lato"/>
              <a:sym typeface="Lato"/>
            </a:endParaRPr>
          </a:p>
        </p:txBody>
      </p:sp>
    </p:spTree>
    <p:extLst>
      <p:ext uri="{BB962C8B-B14F-4D97-AF65-F5344CB8AC3E}">
        <p14:creationId xmlns:p14="http://schemas.microsoft.com/office/powerpoint/2010/main" val="2054991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9239609" y="1"/>
            <a:ext cx="2952393" cy="1106833"/>
          </a:xfrm>
          <a:prstGeom prst="rect">
            <a:avLst/>
          </a:prstGeom>
          <a:noFill/>
          <a:ln>
            <a:noFill/>
          </a:ln>
        </p:spPr>
      </p:pic>
      <p:pic>
        <p:nvPicPr>
          <p:cNvPr id="72" name="Google Shape;72;p12"/>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224567" y="6036418"/>
            <a:ext cx="2901151" cy="630567"/>
          </a:xfrm>
          <a:prstGeom prst="rect">
            <a:avLst/>
          </a:prstGeom>
          <a:noFill/>
          <a:ln>
            <a:noFill/>
          </a:ln>
        </p:spPr>
      </p:pic>
      <p:sp>
        <p:nvSpPr>
          <p:cNvPr id="73" name="Google Shape;73;p12"/>
          <p:cNvSpPr txBox="1">
            <a:spLocks noGrp="1"/>
          </p:cNvSpPr>
          <p:nvPr>
            <p:ph type="sldNum" idx="12"/>
          </p:nvPr>
        </p:nvSpPr>
        <p:spPr>
          <a:xfrm>
            <a:off x="11044977" y="6187956"/>
            <a:ext cx="731600" cy="524800"/>
          </a:xfrm>
          <a:prstGeom prst="rect">
            <a:avLst/>
          </a:prstGeom>
        </p:spPr>
        <p:txBody>
          <a:bodyPr spcFirstLastPara="1" wrap="square" lIns="91425" tIns="91425" rIns="91425" bIns="91425" anchor="ctr" anchorCtr="0">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3722961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pic>
        <p:nvPicPr>
          <p:cNvPr id="19" name="Google Shape;19;p3"/>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9239609" y="1"/>
            <a:ext cx="2952393" cy="1106833"/>
          </a:xfrm>
          <a:prstGeom prst="rect">
            <a:avLst/>
          </a:prstGeom>
          <a:noFill/>
          <a:ln>
            <a:noFill/>
          </a:ln>
        </p:spPr>
      </p:pic>
      <p:pic>
        <p:nvPicPr>
          <p:cNvPr id="20" name="Google Shape;20;p3"/>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224567" y="6036418"/>
            <a:ext cx="2901151" cy="630567"/>
          </a:xfrm>
          <a:prstGeom prst="rect">
            <a:avLst/>
          </a:prstGeom>
          <a:noFill/>
          <a:ln>
            <a:noFill/>
          </a:ln>
        </p:spPr>
      </p:pic>
      <p:sp>
        <p:nvSpPr>
          <p:cNvPr id="21" name="Google Shape;21;p3"/>
          <p:cNvSpPr txBox="1">
            <a:spLocks noGrp="1"/>
          </p:cNvSpPr>
          <p:nvPr>
            <p:ph type="sldNum" idx="12"/>
          </p:nvPr>
        </p:nvSpPr>
        <p:spPr>
          <a:xfrm>
            <a:off x="11044977" y="6187956"/>
            <a:ext cx="731600" cy="524800"/>
          </a:xfrm>
          <a:prstGeom prst="rect">
            <a:avLst/>
          </a:prstGeom>
        </p:spPr>
        <p:txBody>
          <a:bodyPr spcFirstLastPara="1" wrap="square" lIns="91425" tIns="91425" rIns="91425" bIns="91425" anchor="ctr" anchorCtr="0">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1863148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415600" y="449000"/>
            <a:ext cx="90704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415600" y="1729333"/>
            <a:ext cx="5333200" cy="4219200"/>
          </a:xfrm>
          <a:prstGeom prst="rect">
            <a:avLst/>
          </a:prstGeom>
          <a:solidFill>
            <a:srgbClr val="FFFFFF"/>
          </a:solidFill>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31" name="Google Shape;31;p5"/>
          <p:cNvSpPr txBox="1">
            <a:spLocks noGrp="1"/>
          </p:cNvSpPr>
          <p:nvPr>
            <p:ph type="body" idx="2"/>
          </p:nvPr>
        </p:nvSpPr>
        <p:spPr>
          <a:xfrm>
            <a:off x="6443200" y="1729433"/>
            <a:ext cx="5333200" cy="4219200"/>
          </a:xfrm>
          <a:prstGeom prst="rect">
            <a:avLst/>
          </a:prstGeom>
          <a:solidFill>
            <a:srgbClr val="FFFFFF"/>
          </a:solidFill>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pic>
        <p:nvPicPr>
          <p:cNvPr id="32" name="Google Shape;32;p5"/>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9239609" y="1"/>
            <a:ext cx="2952393" cy="1106833"/>
          </a:xfrm>
          <a:prstGeom prst="rect">
            <a:avLst/>
          </a:prstGeom>
          <a:noFill/>
          <a:ln>
            <a:noFill/>
          </a:ln>
        </p:spPr>
      </p:pic>
      <p:pic>
        <p:nvPicPr>
          <p:cNvPr id="33" name="Google Shape;33;p5"/>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224567" y="6036418"/>
            <a:ext cx="2901151" cy="630567"/>
          </a:xfrm>
          <a:prstGeom prst="rect">
            <a:avLst/>
          </a:prstGeom>
          <a:noFill/>
          <a:ln>
            <a:noFill/>
          </a:ln>
        </p:spPr>
      </p:pic>
      <p:sp>
        <p:nvSpPr>
          <p:cNvPr id="34" name="Google Shape;34;p5"/>
          <p:cNvSpPr txBox="1">
            <a:spLocks noGrp="1"/>
          </p:cNvSpPr>
          <p:nvPr>
            <p:ph type="sldNum" idx="12"/>
          </p:nvPr>
        </p:nvSpPr>
        <p:spPr>
          <a:xfrm>
            <a:off x="11044977" y="6187956"/>
            <a:ext cx="731600" cy="524800"/>
          </a:xfrm>
          <a:prstGeom prst="rect">
            <a:avLst/>
          </a:prstGeom>
        </p:spPr>
        <p:txBody>
          <a:bodyPr spcFirstLastPara="1" wrap="square" lIns="91425" tIns="91425" rIns="91425" bIns="91425" anchor="ctr" anchorCtr="0">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864904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415600" y="449000"/>
            <a:ext cx="90704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9239609" y="1"/>
            <a:ext cx="2952393" cy="1106833"/>
          </a:xfrm>
          <a:prstGeom prst="rect">
            <a:avLst/>
          </a:prstGeom>
          <a:noFill/>
          <a:ln>
            <a:noFill/>
          </a:ln>
        </p:spPr>
      </p:pic>
      <p:pic>
        <p:nvPicPr>
          <p:cNvPr id="38" name="Google Shape;38;p6"/>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224567" y="6036418"/>
            <a:ext cx="2901151" cy="630567"/>
          </a:xfrm>
          <a:prstGeom prst="rect">
            <a:avLst/>
          </a:prstGeom>
          <a:noFill/>
          <a:ln>
            <a:noFill/>
          </a:ln>
        </p:spPr>
      </p:pic>
      <p:sp>
        <p:nvSpPr>
          <p:cNvPr id="39" name="Google Shape;39;p6"/>
          <p:cNvSpPr txBox="1">
            <a:spLocks noGrp="1"/>
          </p:cNvSpPr>
          <p:nvPr>
            <p:ph type="sldNum" idx="12"/>
          </p:nvPr>
        </p:nvSpPr>
        <p:spPr>
          <a:xfrm>
            <a:off x="11044977" y="6187956"/>
            <a:ext cx="731600" cy="524800"/>
          </a:xfrm>
          <a:prstGeom prst="rect">
            <a:avLst/>
          </a:prstGeom>
        </p:spPr>
        <p:txBody>
          <a:bodyPr spcFirstLastPara="1" wrap="square" lIns="91425" tIns="91425" rIns="91425" bIns="91425" anchor="ctr" anchorCtr="0">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1396081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415600" y="719567"/>
            <a:ext cx="8009600" cy="10076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42" name="Google Shape;42;p7"/>
          <p:cNvSpPr txBox="1">
            <a:spLocks noGrp="1"/>
          </p:cNvSpPr>
          <p:nvPr>
            <p:ph type="body" idx="1"/>
          </p:nvPr>
        </p:nvSpPr>
        <p:spPr>
          <a:xfrm>
            <a:off x="415600" y="1568933"/>
            <a:ext cx="3744000" cy="4299200"/>
          </a:xfrm>
          <a:prstGeom prst="rect">
            <a:avLst/>
          </a:prstGeom>
          <a:solidFill>
            <a:srgbClr val="FFFFFF"/>
          </a:solidFill>
        </p:spPr>
        <p:txBody>
          <a:bodyPr spcFirstLastPara="1" wrap="square" lIns="91425" tIns="91425" rIns="91425" bIns="91425" anchor="t" anchorCtr="0">
            <a:noAutofit/>
          </a:bodyPr>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pic>
        <p:nvPicPr>
          <p:cNvPr id="43" name="Google Shape;43;p7"/>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9239609" y="1"/>
            <a:ext cx="2952393" cy="1106833"/>
          </a:xfrm>
          <a:prstGeom prst="rect">
            <a:avLst/>
          </a:prstGeom>
          <a:noFill/>
          <a:ln>
            <a:noFill/>
          </a:ln>
        </p:spPr>
      </p:pic>
      <p:pic>
        <p:nvPicPr>
          <p:cNvPr id="44" name="Google Shape;44;p7"/>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224567" y="6036418"/>
            <a:ext cx="2901151" cy="630567"/>
          </a:xfrm>
          <a:prstGeom prst="rect">
            <a:avLst/>
          </a:prstGeom>
          <a:noFill/>
          <a:ln>
            <a:noFill/>
          </a:ln>
        </p:spPr>
      </p:pic>
      <p:sp>
        <p:nvSpPr>
          <p:cNvPr id="45" name="Google Shape;45;p7"/>
          <p:cNvSpPr txBox="1">
            <a:spLocks noGrp="1"/>
          </p:cNvSpPr>
          <p:nvPr>
            <p:ph type="sldNum" idx="12"/>
          </p:nvPr>
        </p:nvSpPr>
        <p:spPr>
          <a:xfrm>
            <a:off x="11044977" y="6187956"/>
            <a:ext cx="731600" cy="524800"/>
          </a:xfrm>
          <a:prstGeom prst="rect">
            <a:avLst/>
          </a:prstGeom>
        </p:spPr>
        <p:txBody>
          <a:bodyPr spcFirstLastPara="1" wrap="square" lIns="91425" tIns="91425" rIns="91425" bIns="91425" anchor="ctr" anchorCtr="0">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2025575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pic>
        <p:nvPicPr>
          <p:cNvPr id="48" name="Google Shape;48;p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9239609" y="1"/>
            <a:ext cx="2952393" cy="1106833"/>
          </a:xfrm>
          <a:prstGeom prst="rect">
            <a:avLst/>
          </a:prstGeom>
          <a:noFill/>
          <a:ln>
            <a:noFill/>
          </a:ln>
        </p:spPr>
      </p:pic>
      <p:pic>
        <p:nvPicPr>
          <p:cNvPr id="49" name="Google Shape;49;p8"/>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224567" y="6036418"/>
            <a:ext cx="2901151" cy="630567"/>
          </a:xfrm>
          <a:prstGeom prst="rect">
            <a:avLst/>
          </a:prstGeom>
          <a:noFill/>
          <a:ln>
            <a:noFill/>
          </a:ln>
        </p:spPr>
      </p:pic>
      <p:sp>
        <p:nvSpPr>
          <p:cNvPr id="50" name="Google Shape;50;p8"/>
          <p:cNvSpPr txBox="1">
            <a:spLocks noGrp="1"/>
          </p:cNvSpPr>
          <p:nvPr>
            <p:ph type="sldNum" idx="12"/>
          </p:nvPr>
        </p:nvSpPr>
        <p:spPr>
          <a:xfrm>
            <a:off x="11044977" y="6187956"/>
            <a:ext cx="731600" cy="524800"/>
          </a:xfrm>
          <a:prstGeom prst="rect">
            <a:avLst/>
          </a:prstGeom>
        </p:spPr>
        <p:txBody>
          <a:bodyPr spcFirstLastPara="1" wrap="square" lIns="91425" tIns="91425" rIns="91425" bIns="91425" anchor="ctr" anchorCtr="0">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2132095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51"/>
        <p:cNvGrpSpPr/>
        <p:nvPr/>
      </p:nvGrpSpPr>
      <p:grpSpPr>
        <a:xfrm>
          <a:off x="0" y="0"/>
          <a:ext cx="0" cy="0"/>
          <a:chOff x="0" y="0"/>
          <a:chExt cx="0" cy="0"/>
        </a:xfrm>
      </p:grpSpPr>
      <p:sp>
        <p:nvSpPr>
          <p:cNvPr id="52" name="Google Shape;52;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3" name="Google Shape;53;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54" name="Google Shape;54;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55" name="Google Shape;55;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pic>
        <p:nvPicPr>
          <p:cNvPr id="56" name="Google Shape;56;p9"/>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9239609" y="1"/>
            <a:ext cx="2952393" cy="1106833"/>
          </a:xfrm>
          <a:prstGeom prst="rect">
            <a:avLst/>
          </a:prstGeom>
          <a:noFill/>
          <a:ln>
            <a:noFill/>
          </a:ln>
        </p:spPr>
      </p:pic>
      <p:pic>
        <p:nvPicPr>
          <p:cNvPr id="57" name="Google Shape;57;p9"/>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224567" y="6036418"/>
            <a:ext cx="2901151" cy="630567"/>
          </a:xfrm>
          <a:prstGeom prst="rect">
            <a:avLst/>
          </a:prstGeom>
          <a:noFill/>
          <a:ln>
            <a:noFill/>
          </a:ln>
        </p:spPr>
      </p:pic>
      <p:sp>
        <p:nvSpPr>
          <p:cNvPr id="58" name="Google Shape;58;p9"/>
          <p:cNvSpPr txBox="1">
            <a:spLocks noGrp="1"/>
          </p:cNvSpPr>
          <p:nvPr>
            <p:ph type="sldNum" idx="12"/>
          </p:nvPr>
        </p:nvSpPr>
        <p:spPr>
          <a:xfrm>
            <a:off x="11044977" y="6187956"/>
            <a:ext cx="731600" cy="524800"/>
          </a:xfrm>
          <a:prstGeom prst="rect">
            <a:avLst/>
          </a:prstGeom>
        </p:spPr>
        <p:txBody>
          <a:bodyPr spcFirstLastPara="1" wrap="square" lIns="91425" tIns="91425" rIns="91425" bIns="91425" anchor="ctr" anchorCtr="0">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3821784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3688167" y="5229633"/>
            <a:ext cx="7998400" cy="806800"/>
          </a:xfrm>
          <a:prstGeom prst="rect">
            <a:avLst/>
          </a:prstGeom>
        </p:spPr>
        <p:txBody>
          <a:bodyPr spcFirstLastPara="1" wrap="square" lIns="91425" tIns="91425" rIns="91425" bIns="91425" anchor="ctr" anchorCtr="0">
            <a:noAutofit/>
          </a:bodyPr>
          <a:lstStyle>
            <a:lvl1pPr marL="609585" lvl="0" indent="-304792">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9239609" y="1"/>
            <a:ext cx="2952393" cy="1106833"/>
          </a:xfrm>
          <a:prstGeom prst="rect">
            <a:avLst/>
          </a:prstGeom>
          <a:noFill/>
          <a:ln>
            <a:noFill/>
          </a:ln>
        </p:spPr>
      </p:pic>
      <p:pic>
        <p:nvPicPr>
          <p:cNvPr id="62" name="Google Shape;62;p10"/>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224567" y="6036418"/>
            <a:ext cx="2901151" cy="630567"/>
          </a:xfrm>
          <a:prstGeom prst="rect">
            <a:avLst/>
          </a:prstGeom>
          <a:noFill/>
          <a:ln>
            <a:noFill/>
          </a:ln>
        </p:spPr>
      </p:pic>
      <p:sp>
        <p:nvSpPr>
          <p:cNvPr id="63" name="Google Shape;63;p10"/>
          <p:cNvSpPr txBox="1">
            <a:spLocks noGrp="1"/>
          </p:cNvSpPr>
          <p:nvPr>
            <p:ph type="sldNum" idx="12"/>
          </p:nvPr>
        </p:nvSpPr>
        <p:spPr>
          <a:xfrm>
            <a:off x="11044977" y="6187956"/>
            <a:ext cx="731600" cy="524800"/>
          </a:xfrm>
          <a:prstGeom prst="rect">
            <a:avLst/>
          </a:prstGeom>
        </p:spPr>
        <p:txBody>
          <a:bodyPr spcFirstLastPara="1" wrap="square" lIns="91425" tIns="91425" rIns="91425" bIns="91425" anchor="ctr" anchorCtr="0">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577806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66" name="Google Shape;66;p11"/>
          <p:cNvSpPr txBox="1">
            <a:spLocks noGrp="1"/>
          </p:cNvSpPr>
          <p:nvPr>
            <p:ph type="body" idx="1"/>
          </p:nvPr>
        </p:nvSpPr>
        <p:spPr>
          <a:xfrm>
            <a:off x="415600" y="4202967"/>
            <a:ext cx="11360800" cy="1734400"/>
          </a:xfrm>
          <a:prstGeom prst="rect">
            <a:avLst/>
          </a:prstGeom>
          <a:solidFill>
            <a:srgbClr val="FFFFFF"/>
          </a:solidFill>
        </p:spPr>
        <p:txBody>
          <a:bodyPr spcFirstLastPara="1" wrap="square" lIns="91425" tIns="91425" rIns="91425" bIns="91425" anchor="t" anchorCtr="0">
            <a:noAutofit/>
          </a:bodyPr>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endParaRPr/>
          </a:p>
        </p:txBody>
      </p:sp>
      <p:pic>
        <p:nvPicPr>
          <p:cNvPr id="67" name="Google Shape;67;p11"/>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9239609" y="1"/>
            <a:ext cx="2952393" cy="1106833"/>
          </a:xfrm>
          <a:prstGeom prst="rect">
            <a:avLst/>
          </a:prstGeom>
          <a:noFill/>
          <a:ln>
            <a:noFill/>
          </a:ln>
        </p:spPr>
      </p:pic>
      <p:pic>
        <p:nvPicPr>
          <p:cNvPr id="68" name="Google Shape;68;p11"/>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224567" y="6036418"/>
            <a:ext cx="2901151" cy="630567"/>
          </a:xfrm>
          <a:prstGeom prst="rect">
            <a:avLst/>
          </a:prstGeom>
          <a:noFill/>
          <a:ln>
            <a:noFill/>
          </a:ln>
        </p:spPr>
      </p:pic>
      <p:sp>
        <p:nvSpPr>
          <p:cNvPr id="69" name="Google Shape;69;p11"/>
          <p:cNvSpPr txBox="1">
            <a:spLocks noGrp="1"/>
          </p:cNvSpPr>
          <p:nvPr>
            <p:ph type="sldNum" idx="12"/>
          </p:nvPr>
        </p:nvSpPr>
        <p:spPr>
          <a:xfrm>
            <a:off x="11044977" y="6187956"/>
            <a:ext cx="731600" cy="524800"/>
          </a:xfrm>
          <a:prstGeom prst="rect">
            <a:avLst/>
          </a:prstGeom>
        </p:spPr>
        <p:txBody>
          <a:bodyPr spcFirstLastPara="1" wrap="square" lIns="91425" tIns="91425" rIns="91425" bIns="91425" anchor="ctr" anchorCtr="0">
            <a:noAutofit/>
          </a:bodyPr>
          <a:lstStyle>
            <a:lvl1pPr lvl="0" rtl="0">
              <a:buNone/>
              <a:defRPr sz="1200">
                <a:latin typeface="Lato"/>
                <a:ea typeface="Lato"/>
                <a:cs typeface="Lato"/>
                <a:sym typeface="Lato"/>
              </a:defRPr>
            </a:lvl1pPr>
            <a:lvl2pPr lvl="1" rtl="0">
              <a:buNone/>
              <a:defRPr sz="1200">
                <a:latin typeface="Lato"/>
                <a:ea typeface="Lato"/>
                <a:cs typeface="Lato"/>
                <a:sym typeface="Lato"/>
              </a:defRPr>
            </a:lvl2pPr>
            <a:lvl3pPr lvl="2" rtl="0">
              <a:buNone/>
              <a:defRPr sz="1200">
                <a:latin typeface="Lato"/>
                <a:ea typeface="Lato"/>
                <a:cs typeface="Lato"/>
                <a:sym typeface="Lato"/>
              </a:defRPr>
            </a:lvl3pPr>
            <a:lvl4pPr lvl="3" rtl="0">
              <a:buNone/>
              <a:defRPr sz="1200">
                <a:latin typeface="Lato"/>
                <a:ea typeface="Lato"/>
                <a:cs typeface="Lato"/>
                <a:sym typeface="Lato"/>
              </a:defRPr>
            </a:lvl4pPr>
            <a:lvl5pPr lvl="4" rtl="0">
              <a:buNone/>
              <a:defRPr sz="1200">
                <a:latin typeface="Lato"/>
                <a:ea typeface="Lato"/>
                <a:cs typeface="Lato"/>
                <a:sym typeface="Lato"/>
              </a:defRPr>
            </a:lvl5pPr>
            <a:lvl6pPr lvl="5" rtl="0">
              <a:buNone/>
              <a:defRPr sz="1200">
                <a:latin typeface="Lato"/>
                <a:ea typeface="Lato"/>
                <a:cs typeface="Lato"/>
                <a:sym typeface="Lato"/>
              </a:defRPr>
            </a:lvl6pPr>
            <a:lvl7pPr lvl="6" rtl="0">
              <a:buNone/>
              <a:defRPr sz="1200">
                <a:latin typeface="Lato"/>
                <a:ea typeface="Lato"/>
                <a:cs typeface="Lato"/>
                <a:sym typeface="Lato"/>
              </a:defRPr>
            </a:lvl7pPr>
            <a:lvl8pPr lvl="7" rtl="0">
              <a:buNone/>
              <a:defRPr sz="1200">
                <a:latin typeface="Lato"/>
                <a:ea typeface="Lato"/>
                <a:cs typeface="Lato"/>
                <a:sym typeface="Lato"/>
              </a:defRPr>
            </a:lvl8pPr>
            <a:lvl9pPr lvl="8" rtl="0">
              <a:buNone/>
              <a:defRPr sz="1200">
                <a:latin typeface="Lato"/>
                <a:ea typeface="Lato"/>
                <a:cs typeface="Lato"/>
                <a:sym typeface="Lato"/>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216901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449000"/>
            <a:ext cx="90704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693884"/>
            <a:ext cx="11360800" cy="40940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de" smtClean="0"/>
              <a:pPr/>
              <a:t>‹#›</a:t>
            </a:fld>
            <a:endParaRPr lang="de"/>
          </a:p>
        </p:txBody>
      </p:sp>
    </p:spTree>
    <p:extLst>
      <p:ext uri="{BB962C8B-B14F-4D97-AF65-F5344CB8AC3E}">
        <p14:creationId xmlns:p14="http://schemas.microsoft.com/office/powerpoint/2010/main" val="442609333"/>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hyperlink" Target="mailto:ikostarella@jour.auth.gr" TargetMode="External"/><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hyperlink" Target="http://www.investigative-manual.org/" TargetMode="External"/><Relationship Id="rId2" Type="http://schemas.openxmlformats.org/officeDocument/2006/relationships/hyperlink" Target="https://doi.org/10.1038/4591055a" TargetMode="External"/><Relationship Id="rId1" Type="http://schemas.openxmlformats.org/officeDocument/2006/relationships/slideLayout" Target="../slideLayouts/slideLayout10.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0.xml"/><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867133"/>
            <a:ext cx="7328800" cy="2736800"/>
          </a:xfrm>
          <a:prstGeom prst="rect">
            <a:avLst/>
          </a:prstGeom>
        </p:spPr>
        <p:txBody>
          <a:bodyPr spcFirstLastPara="1" wrap="square" lIns="480000" tIns="121900" rIns="121900" bIns="121900" anchor="b" anchorCtr="0">
            <a:noAutofit/>
          </a:bodyPr>
          <a:lstStyle/>
          <a:p>
            <a:br>
              <a:rPr lang="en-US" dirty="0"/>
            </a:br>
            <a:br>
              <a:rPr lang="en-US" dirty="0"/>
            </a:br>
            <a:br>
              <a:rPr lang="en-US" dirty="0"/>
            </a:br>
            <a:br>
              <a:rPr lang="en-US" dirty="0"/>
            </a:br>
            <a:br>
              <a:rPr lang="en-US" dirty="0"/>
            </a:br>
            <a:br>
              <a:rPr lang="en-US" dirty="0"/>
            </a:br>
            <a:r>
              <a:rPr lang="en-US" sz="4267" dirty="0"/>
              <a:t>Reporting/Producing news stories for scientific issues</a:t>
            </a:r>
            <a:br>
              <a:rPr lang="en-US" dirty="0"/>
            </a:br>
            <a:endParaRPr dirty="0"/>
          </a:p>
        </p:txBody>
      </p:sp>
      <p:sp>
        <p:nvSpPr>
          <p:cNvPr id="79" name="Google Shape;79;p13"/>
          <p:cNvSpPr txBox="1">
            <a:spLocks noGrp="1"/>
          </p:cNvSpPr>
          <p:nvPr>
            <p:ph type="subTitle" idx="1"/>
          </p:nvPr>
        </p:nvSpPr>
        <p:spPr>
          <a:xfrm>
            <a:off x="67" y="3603933"/>
            <a:ext cx="7328800" cy="1157200"/>
          </a:xfrm>
          <a:prstGeom prst="rect">
            <a:avLst/>
          </a:prstGeom>
        </p:spPr>
        <p:txBody>
          <a:bodyPr spcFirstLastPara="1" wrap="square" lIns="480000" tIns="121900" rIns="121900" bIns="121900" anchor="t" anchorCtr="0">
            <a:noAutofit/>
          </a:bodyPr>
          <a:lstStyle/>
          <a:p>
            <a:pPr marL="0" indent="0"/>
            <a:r>
              <a:rPr lang="en-US" dirty="0"/>
              <a:t>School of Journalism and Mass Communications, </a:t>
            </a:r>
            <a:r>
              <a:rPr lang="en-US" dirty="0" err="1"/>
              <a:t>AuTh</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p:nvPr/>
        </p:nvGrpSpPr>
        <p:grpSpPr>
          <a:xfrm>
            <a:off x="6815675" y="880767"/>
            <a:ext cx="3689845" cy="3408184"/>
            <a:chOff x="-320019" y="-153000"/>
            <a:chExt cx="7379691" cy="6816365"/>
          </a:xfrm>
        </p:grpSpPr>
        <p:sp>
          <p:nvSpPr>
            <p:cNvPr id="5" name="AutoShape 5"/>
            <p:cNvSpPr/>
            <p:nvPr/>
          </p:nvSpPr>
          <p:spPr>
            <a:xfrm>
              <a:off x="0" y="5606243"/>
              <a:ext cx="7059672" cy="12838"/>
            </a:xfrm>
            <a:prstGeom prst="rect">
              <a:avLst/>
            </a:prstGeom>
            <a:solidFill>
              <a:srgbClr val="1B1A1A"/>
            </a:solidFill>
          </p:spPr>
        </p:sp>
        <p:sp>
          <p:nvSpPr>
            <p:cNvPr id="6" name="TextBox 6"/>
            <p:cNvSpPr txBox="1"/>
            <p:nvPr/>
          </p:nvSpPr>
          <p:spPr>
            <a:xfrm>
              <a:off x="-320019" y="-153000"/>
              <a:ext cx="7059673" cy="3815658"/>
            </a:xfrm>
            <a:prstGeom prst="rect">
              <a:avLst/>
            </a:prstGeom>
          </p:spPr>
          <p:txBody>
            <a:bodyPr lIns="0" tIns="0" rIns="0" bIns="0" rtlCol="0" anchor="t">
              <a:spAutoFit/>
            </a:bodyPr>
            <a:lstStyle/>
            <a:p>
              <a:pPr defTabSz="1219170">
                <a:lnSpc>
                  <a:spcPts val="5133"/>
                </a:lnSpc>
                <a:buClr>
                  <a:srgbClr val="000000"/>
                </a:buClr>
              </a:pPr>
              <a:r>
                <a:rPr lang="en-US" sz="4000" kern="0" dirty="0">
                  <a:solidFill>
                    <a:srgbClr val="1B1A1A"/>
                  </a:solidFill>
                  <a:latin typeface="Lato "/>
                  <a:cs typeface="Arial"/>
                  <a:sym typeface="Arial"/>
                </a:rPr>
                <a:t>Any questions?</a:t>
              </a:r>
            </a:p>
            <a:p>
              <a:pPr defTabSz="1219170">
                <a:lnSpc>
                  <a:spcPts val="5133"/>
                </a:lnSpc>
                <a:buClr>
                  <a:srgbClr val="000000"/>
                </a:buClr>
              </a:pPr>
              <a:endParaRPr lang="en-US" sz="4000" kern="0" dirty="0">
                <a:solidFill>
                  <a:srgbClr val="1B1A1A"/>
                </a:solidFill>
                <a:latin typeface="Lato "/>
                <a:cs typeface="Arial"/>
                <a:sym typeface="Arial"/>
              </a:endParaRPr>
            </a:p>
            <a:p>
              <a:pPr defTabSz="1219170">
                <a:lnSpc>
                  <a:spcPts val="5133"/>
                </a:lnSpc>
                <a:buClr>
                  <a:srgbClr val="000000"/>
                </a:buClr>
              </a:pPr>
              <a:r>
                <a:rPr lang="en-US" sz="4000" kern="0" dirty="0">
                  <a:solidFill>
                    <a:srgbClr val="1B1A1A"/>
                  </a:solidFill>
                  <a:latin typeface="Lato "/>
                  <a:cs typeface="Arial"/>
                  <a:sym typeface="Arial"/>
                </a:rPr>
                <a:t>Thank you!</a:t>
              </a:r>
            </a:p>
          </p:txBody>
        </p:sp>
        <p:sp>
          <p:nvSpPr>
            <p:cNvPr id="7" name="TextBox 7"/>
            <p:cNvSpPr txBox="1"/>
            <p:nvPr/>
          </p:nvSpPr>
          <p:spPr>
            <a:xfrm>
              <a:off x="-1" y="6038835"/>
              <a:ext cx="7059673" cy="624530"/>
            </a:xfrm>
            <a:prstGeom prst="rect">
              <a:avLst/>
            </a:prstGeom>
          </p:spPr>
          <p:txBody>
            <a:bodyPr lIns="0" tIns="0" rIns="0" bIns="0" rtlCol="0" anchor="t">
              <a:spAutoFit/>
            </a:bodyPr>
            <a:lstStyle/>
            <a:p>
              <a:pPr defTabSz="1219170">
                <a:lnSpc>
                  <a:spcPts val="2700"/>
                </a:lnSpc>
                <a:buClr>
                  <a:srgbClr val="000000"/>
                </a:buClr>
              </a:pPr>
              <a:endParaRPr lang="en-US" kern="0" dirty="0">
                <a:solidFill>
                  <a:srgbClr val="1B1A1A"/>
                </a:solidFill>
                <a:latin typeface="Muli Regular"/>
                <a:cs typeface="Arial"/>
                <a:sym typeface="Arial"/>
              </a:endParaRPr>
            </a:p>
          </p:txBody>
        </p:sp>
        <p:sp>
          <p:nvSpPr>
            <p:cNvPr id="8" name="TextBox 8"/>
            <p:cNvSpPr txBox="1"/>
            <p:nvPr/>
          </p:nvSpPr>
          <p:spPr>
            <a:xfrm>
              <a:off x="-1" y="4529262"/>
              <a:ext cx="7059673" cy="564258"/>
            </a:xfrm>
            <a:prstGeom prst="rect">
              <a:avLst/>
            </a:prstGeom>
          </p:spPr>
          <p:txBody>
            <a:bodyPr lIns="0" tIns="0" rIns="0" bIns="0" rtlCol="0" anchor="t">
              <a:spAutoFit/>
            </a:bodyPr>
            <a:lstStyle/>
            <a:p>
              <a:pPr defTabSz="1219170">
                <a:lnSpc>
                  <a:spcPts val="2200"/>
                </a:lnSpc>
                <a:buClr>
                  <a:srgbClr val="000000"/>
                </a:buClr>
              </a:pPr>
              <a:endParaRPr lang="en-US" sz="2000" kern="0" dirty="0">
                <a:solidFill>
                  <a:srgbClr val="1B1A1A"/>
                </a:solidFill>
                <a:latin typeface="Muli Bold"/>
                <a:cs typeface="Arial"/>
                <a:sym typeface="Arial"/>
              </a:endParaRPr>
            </a:p>
          </p:txBody>
        </p:sp>
      </p:grpSp>
      <p:pic>
        <p:nvPicPr>
          <p:cNvPr id="9" name="Picture 9"/>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351" y="-651685"/>
            <a:ext cx="6096000" cy="750968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7"/>
          <p:cNvSpPr/>
          <p:nvPr/>
        </p:nvSpPr>
        <p:spPr>
          <a:xfrm>
            <a:off x="5486400" y="2317545"/>
            <a:ext cx="5294621" cy="6440"/>
          </a:xfrm>
          <a:prstGeom prst="rect">
            <a:avLst/>
          </a:prstGeom>
          <a:solidFill>
            <a:srgbClr val="CCED00"/>
          </a:solidFill>
        </p:spPr>
      </p:sp>
      <p:pic>
        <p:nvPicPr>
          <p:cNvPr id="9" name="Picture 9"/>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351" y="-3038"/>
            <a:ext cx="4579744" cy="6861039"/>
          </a:xfrm>
          <a:prstGeom prst="rect">
            <a:avLst/>
          </a:prstGeom>
        </p:spPr>
      </p:pic>
      <p:sp>
        <p:nvSpPr>
          <p:cNvPr id="13" name="TextBox 13"/>
          <p:cNvSpPr txBox="1"/>
          <p:nvPr/>
        </p:nvSpPr>
        <p:spPr>
          <a:xfrm>
            <a:off x="5825380" y="1133615"/>
            <a:ext cx="5523419" cy="1276247"/>
          </a:xfrm>
          <a:prstGeom prst="rect">
            <a:avLst/>
          </a:prstGeom>
        </p:spPr>
        <p:txBody>
          <a:bodyPr lIns="0" tIns="0" rIns="0" bIns="0" rtlCol="0" anchor="t">
            <a:spAutoFit/>
          </a:bodyPr>
          <a:lstStyle/>
          <a:p>
            <a:pPr defTabSz="1219170">
              <a:lnSpc>
                <a:spcPts val="5205"/>
              </a:lnSpc>
              <a:buClr>
                <a:srgbClr val="000000"/>
              </a:buClr>
            </a:pPr>
            <a:r>
              <a:rPr lang="en-US" sz="4000" kern="0" dirty="0">
                <a:solidFill>
                  <a:srgbClr val="FFFFFF"/>
                </a:solidFill>
                <a:latin typeface="Lato "/>
                <a:cs typeface="Arial"/>
                <a:sym typeface="Arial"/>
              </a:rPr>
              <a:t>Module creator: Ioanna Kostarella</a:t>
            </a:r>
          </a:p>
        </p:txBody>
      </p:sp>
      <p:sp>
        <p:nvSpPr>
          <p:cNvPr id="14" name="TextBox 14"/>
          <p:cNvSpPr txBox="1"/>
          <p:nvPr/>
        </p:nvSpPr>
        <p:spPr>
          <a:xfrm>
            <a:off x="5588000" y="2647090"/>
            <a:ext cx="5294621" cy="4439420"/>
          </a:xfrm>
          <a:prstGeom prst="rect">
            <a:avLst/>
          </a:prstGeom>
        </p:spPr>
        <p:txBody>
          <a:bodyPr lIns="0" tIns="0" rIns="0" bIns="0" rtlCol="0" anchor="t">
            <a:spAutoFit/>
          </a:bodyPr>
          <a:lstStyle/>
          <a:p>
            <a:pPr defTabSz="1219170">
              <a:lnSpc>
                <a:spcPts val="2528"/>
              </a:lnSpc>
              <a:buClr>
                <a:srgbClr val="000000"/>
              </a:buClr>
            </a:pPr>
            <a:r>
              <a:rPr lang="en-US" sz="1600" kern="0" dirty="0">
                <a:solidFill>
                  <a:srgbClr val="000000"/>
                </a:solidFill>
                <a:latin typeface="Lato "/>
                <a:cs typeface="Arial"/>
                <a:sym typeface="Arial"/>
              </a:rPr>
              <a:t>Assistant Professor</a:t>
            </a:r>
          </a:p>
          <a:p>
            <a:pPr defTabSz="1219170">
              <a:lnSpc>
                <a:spcPts val="2528"/>
              </a:lnSpc>
              <a:buClr>
                <a:srgbClr val="000000"/>
              </a:buClr>
            </a:pPr>
            <a:r>
              <a:rPr lang="en-US" sz="1600" kern="0" dirty="0">
                <a:solidFill>
                  <a:srgbClr val="000000"/>
                </a:solidFill>
                <a:latin typeface="Lato "/>
                <a:cs typeface="Arial"/>
                <a:sym typeface="Arial"/>
                <a:hlinkClick r:id="rId3">
                  <a:extLst>
                    <a:ext uri="{A12FA001-AC4F-418D-AE19-62706E023703}">
                      <ahyp:hlinkClr xmlns:ahyp="http://schemas.microsoft.com/office/drawing/2018/hyperlinkcolor" val="tx"/>
                    </a:ext>
                  </a:extLst>
                </a:hlinkClick>
              </a:rPr>
              <a:t>ikostarella@jour.auth.gr</a:t>
            </a:r>
            <a:endParaRPr lang="en-US" sz="1600" kern="0" dirty="0">
              <a:solidFill>
                <a:srgbClr val="000000"/>
              </a:solidFill>
              <a:latin typeface="Lato "/>
              <a:cs typeface="Arial"/>
              <a:sym typeface="Arial"/>
            </a:endParaRPr>
          </a:p>
          <a:p>
            <a:pPr algn="just" defTabSz="1219170">
              <a:lnSpc>
                <a:spcPts val="2528"/>
              </a:lnSpc>
              <a:buClr>
                <a:srgbClr val="000000"/>
              </a:buClr>
            </a:pPr>
            <a:r>
              <a:rPr lang="en-US" sz="1600" kern="0" dirty="0">
                <a:solidFill>
                  <a:srgbClr val="000000"/>
                </a:solidFill>
                <a:latin typeface="Lato "/>
                <a:cs typeface="Arial"/>
                <a:sym typeface="Arial"/>
              </a:rPr>
              <a:t>Dr Kostarella teaches both postgraduate and graduate courses, while she has contributed to various research papers in journals, refereed conference proceedings and authored chapters in books. Ioanna Kostarella speaks English, German and Italian and her research interests include journalism and new media, communication and journalism for development and social change, the interaction between media and foreign policy, European media, communication and journalism for development and environmental communication.</a:t>
            </a:r>
          </a:p>
          <a:p>
            <a:pPr defTabSz="1219170">
              <a:lnSpc>
                <a:spcPts val="2528"/>
              </a:lnSpc>
              <a:buClr>
                <a:srgbClr val="000000"/>
              </a:buClr>
            </a:pPr>
            <a:endParaRPr lang="en-US" sz="1067" kern="0" dirty="0">
              <a:solidFill>
                <a:srgbClr val="FFFFFF"/>
              </a:solidFill>
              <a:latin typeface="Muli Regular"/>
              <a:cs typeface="Arial"/>
              <a:sym typeface="Arial"/>
            </a:endParaRPr>
          </a:p>
          <a:p>
            <a:pPr defTabSz="1219170">
              <a:lnSpc>
                <a:spcPts val="2528"/>
              </a:lnSpc>
              <a:buClr>
                <a:srgbClr val="000000"/>
              </a:buClr>
            </a:pPr>
            <a:endParaRPr lang="en-US" sz="1067" kern="0" dirty="0">
              <a:solidFill>
                <a:srgbClr val="FFFFFF"/>
              </a:solidFill>
              <a:latin typeface="Muli Regular"/>
              <a:cs typeface="Arial"/>
              <a:sym typeface="Arial"/>
            </a:endParaRPr>
          </a:p>
        </p:txBody>
      </p:sp>
    </p:spTree>
    <p:extLst>
      <p:ext uri="{BB962C8B-B14F-4D97-AF65-F5344CB8AC3E}">
        <p14:creationId xmlns:p14="http://schemas.microsoft.com/office/powerpoint/2010/main" val="1197721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p:nvPr/>
        </p:nvGrpSpPr>
        <p:grpSpPr>
          <a:xfrm>
            <a:off x="6959601" y="1092201"/>
            <a:ext cx="3529836" cy="5285871"/>
            <a:chOff x="0" y="66675"/>
            <a:chExt cx="7059672" cy="9684682"/>
          </a:xfrm>
        </p:grpSpPr>
        <p:sp>
          <p:nvSpPr>
            <p:cNvPr id="6" name="TextBox 6"/>
            <p:cNvSpPr txBox="1"/>
            <p:nvPr/>
          </p:nvSpPr>
          <p:spPr>
            <a:xfrm>
              <a:off x="0" y="66675"/>
              <a:ext cx="7059672" cy="9684682"/>
            </a:xfrm>
            <a:prstGeom prst="rect">
              <a:avLst/>
            </a:prstGeom>
          </p:spPr>
          <p:txBody>
            <a:bodyPr lIns="0" tIns="0" rIns="0" bIns="0" rtlCol="0" anchor="t">
              <a:spAutoFit/>
            </a:bodyPr>
            <a:lstStyle/>
            <a:p>
              <a:pPr defTabSz="1219170">
                <a:lnSpc>
                  <a:spcPts val="5133"/>
                </a:lnSpc>
                <a:buClr>
                  <a:srgbClr val="000000"/>
                </a:buClr>
              </a:pPr>
              <a:r>
                <a:rPr lang="en-US" sz="4667" kern="0" dirty="0">
                  <a:solidFill>
                    <a:srgbClr val="1B1A1A"/>
                  </a:solidFill>
                  <a:latin typeface="Muli Black Bold"/>
                  <a:cs typeface="Arial"/>
                  <a:sym typeface="Arial"/>
                </a:rPr>
                <a:t>References</a:t>
              </a:r>
            </a:p>
            <a:p>
              <a:pPr defTabSz="1219170">
                <a:lnSpc>
                  <a:spcPct val="107000"/>
                </a:lnSpc>
                <a:spcAft>
                  <a:spcPts val="533"/>
                </a:spcAft>
                <a:buClr>
                  <a:srgbClr val="000000"/>
                </a:buClr>
              </a:pPr>
              <a:endParaRPr lang="el-GR" sz="1600" kern="0" dirty="0">
                <a:solidFill>
                  <a:srgbClr val="000000"/>
                </a:solidFill>
                <a:latin typeface="Calibri" panose="020F0502020204030204" pitchFamily="34" charset="0"/>
                <a:ea typeface="Calibri" panose="020F0502020204030204" pitchFamily="34" charset="0"/>
                <a:cs typeface="Times New Roman" panose="02020603050405020304" pitchFamily="18" charset="0"/>
                <a:sym typeface="Arial"/>
              </a:endParaRPr>
            </a:p>
            <a:p>
              <a:pPr defTabSz="1219170">
                <a:lnSpc>
                  <a:spcPct val="107000"/>
                </a:lnSpc>
                <a:spcAft>
                  <a:spcPts val="533"/>
                </a:spcAft>
                <a:buClr>
                  <a:srgbClr val="000000"/>
                </a:buClr>
              </a:pPr>
              <a:r>
                <a:rPr lang="en-US" sz="15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Dahlstrom, M. F. (2014). Using narratives and storytelling to communicate science with nonexpert audiences. Proceedings of the National Academy of Sciences, 111(Supplement 4), 13614-13620.</a:t>
              </a:r>
              <a:endParaRPr lang="el-GR" sz="15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a:p>
              <a:pPr defTabSz="1219170">
                <a:lnSpc>
                  <a:spcPct val="107000"/>
                </a:lnSpc>
                <a:spcAft>
                  <a:spcPts val="533"/>
                </a:spcAft>
                <a:buClr>
                  <a:srgbClr val="000000"/>
                </a:buClr>
              </a:pPr>
              <a:r>
                <a:rPr lang="en-US" sz="15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Dunwoody, S. (1999). Scientists, journalists, and the meaning of uncertainty. Communicating uncertainty: Media coverage of new and controversial science, 59-79.</a:t>
              </a:r>
              <a:endParaRPr lang="el-GR" sz="15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a:p>
              <a:pPr defTabSz="1219170">
                <a:lnSpc>
                  <a:spcPct val="107000"/>
                </a:lnSpc>
                <a:spcAft>
                  <a:spcPts val="533"/>
                </a:spcAft>
                <a:buClr>
                  <a:srgbClr val="000000"/>
                </a:buClr>
              </a:pPr>
              <a:r>
                <a:rPr lang="en-US" sz="15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Nelkin, D. (1995). Science controversies: The dynamics of public disputes in the United States. Handbook of science and technology studies, 444, 456.</a:t>
              </a:r>
              <a:endParaRPr lang="el-GR" sz="15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a:p>
              <a:pPr defTabSz="1219170">
                <a:lnSpc>
                  <a:spcPts val="5133"/>
                </a:lnSpc>
                <a:buClr>
                  <a:srgbClr val="000000"/>
                </a:buClr>
              </a:pPr>
              <a:endParaRPr lang="en-US" sz="4667" kern="0" dirty="0">
                <a:solidFill>
                  <a:srgbClr val="1B1A1A"/>
                </a:solidFill>
                <a:latin typeface="Muli Black Bold"/>
                <a:cs typeface="Arial"/>
                <a:sym typeface="Arial"/>
              </a:endParaRPr>
            </a:p>
          </p:txBody>
        </p:sp>
        <p:sp>
          <p:nvSpPr>
            <p:cNvPr id="7" name="TextBox 7"/>
            <p:cNvSpPr txBox="1"/>
            <p:nvPr/>
          </p:nvSpPr>
          <p:spPr>
            <a:xfrm>
              <a:off x="0" y="6038836"/>
              <a:ext cx="7059672" cy="572127"/>
            </a:xfrm>
            <a:prstGeom prst="rect">
              <a:avLst/>
            </a:prstGeom>
          </p:spPr>
          <p:txBody>
            <a:bodyPr lIns="0" tIns="0" rIns="0" bIns="0" rtlCol="0" anchor="t">
              <a:spAutoFit/>
            </a:bodyPr>
            <a:lstStyle/>
            <a:p>
              <a:pPr defTabSz="1219170">
                <a:lnSpc>
                  <a:spcPts val="2700"/>
                </a:lnSpc>
                <a:buClr>
                  <a:srgbClr val="000000"/>
                </a:buClr>
              </a:pPr>
              <a:endParaRPr lang="en-US" kern="0" dirty="0">
                <a:solidFill>
                  <a:srgbClr val="1B1A1A"/>
                </a:solidFill>
                <a:latin typeface="Muli Regular"/>
                <a:cs typeface="Arial"/>
                <a:sym typeface="Arial"/>
              </a:endParaRPr>
            </a:p>
          </p:txBody>
        </p:sp>
        <p:sp>
          <p:nvSpPr>
            <p:cNvPr id="8" name="TextBox 8"/>
            <p:cNvSpPr txBox="1"/>
            <p:nvPr/>
          </p:nvSpPr>
          <p:spPr>
            <a:xfrm>
              <a:off x="0" y="4529264"/>
              <a:ext cx="7059672" cy="516912"/>
            </a:xfrm>
            <a:prstGeom prst="rect">
              <a:avLst/>
            </a:prstGeom>
          </p:spPr>
          <p:txBody>
            <a:bodyPr lIns="0" tIns="0" rIns="0" bIns="0" rtlCol="0" anchor="t">
              <a:spAutoFit/>
            </a:bodyPr>
            <a:lstStyle/>
            <a:p>
              <a:pPr defTabSz="1219170">
                <a:lnSpc>
                  <a:spcPts val="2200"/>
                </a:lnSpc>
                <a:buClr>
                  <a:srgbClr val="000000"/>
                </a:buClr>
              </a:pPr>
              <a:endParaRPr lang="en-US" sz="2000" kern="0" dirty="0">
                <a:solidFill>
                  <a:srgbClr val="1B1A1A"/>
                </a:solidFill>
                <a:latin typeface="Muli Bold"/>
                <a:cs typeface="Arial"/>
                <a:sym typeface="Arial"/>
              </a:endParaRPr>
            </a:p>
          </p:txBody>
        </p:sp>
      </p:grpSp>
      <p:pic>
        <p:nvPicPr>
          <p:cNvPr id="9" name="Picture 9"/>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351" y="-651685"/>
            <a:ext cx="6096000" cy="7509685"/>
          </a:xfrm>
          <a:prstGeom prst="rect">
            <a:avLst/>
          </a:prstGeom>
        </p:spPr>
      </p:pic>
    </p:spTree>
    <p:extLst>
      <p:ext uri="{BB962C8B-B14F-4D97-AF65-F5344CB8AC3E}">
        <p14:creationId xmlns:p14="http://schemas.microsoft.com/office/powerpoint/2010/main" val="24133799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p:nvPr/>
        </p:nvGrpSpPr>
        <p:grpSpPr>
          <a:xfrm>
            <a:off x="6959601" y="1092201"/>
            <a:ext cx="3529836" cy="4609019"/>
            <a:chOff x="0" y="66675"/>
            <a:chExt cx="7059672" cy="8444566"/>
          </a:xfrm>
        </p:grpSpPr>
        <p:sp>
          <p:nvSpPr>
            <p:cNvPr id="6" name="TextBox 6"/>
            <p:cNvSpPr txBox="1"/>
            <p:nvPr/>
          </p:nvSpPr>
          <p:spPr>
            <a:xfrm>
              <a:off x="0" y="66675"/>
              <a:ext cx="7059672" cy="8444566"/>
            </a:xfrm>
            <a:prstGeom prst="rect">
              <a:avLst/>
            </a:prstGeom>
          </p:spPr>
          <p:txBody>
            <a:bodyPr lIns="0" tIns="0" rIns="0" bIns="0" rtlCol="0" anchor="t">
              <a:spAutoFit/>
            </a:bodyPr>
            <a:lstStyle/>
            <a:p>
              <a:pPr defTabSz="1219170">
                <a:lnSpc>
                  <a:spcPts val="5133"/>
                </a:lnSpc>
                <a:buClr>
                  <a:srgbClr val="000000"/>
                </a:buClr>
              </a:pPr>
              <a:r>
                <a:rPr lang="en-US" sz="4667" kern="0" dirty="0">
                  <a:solidFill>
                    <a:srgbClr val="1B1A1A"/>
                  </a:solidFill>
                  <a:latin typeface="Muli Black Bold"/>
                  <a:cs typeface="Arial"/>
                  <a:sym typeface="Arial"/>
                </a:rPr>
                <a:t>References</a:t>
              </a:r>
            </a:p>
            <a:p>
              <a:pPr defTabSz="1219170">
                <a:lnSpc>
                  <a:spcPct val="107000"/>
                </a:lnSpc>
                <a:spcAft>
                  <a:spcPts val="533"/>
                </a:spcAft>
                <a:buClr>
                  <a:srgbClr val="000000"/>
                </a:buClr>
              </a:pPr>
              <a:endParaRPr lang="el-GR" sz="1600" kern="0" dirty="0">
                <a:solidFill>
                  <a:srgbClr val="000000"/>
                </a:solidFill>
                <a:latin typeface="Calibri" panose="020F0502020204030204" pitchFamily="34" charset="0"/>
                <a:ea typeface="Calibri" panose="020F0502020204030204" pitchFamily="34" charset="0"/>
                <a:cs typeface="Times New Roman" panose="02020603050405020304" pitchFamily="18" charset="0"/>
                <a:sym typeface="Arial"/>
              </a:endParaRPr>
            </a:p>
            <a:p>
              <a:pPr defTabSz="1219170">
                <a:lnSpc>
                  <a:spcPct val="107000"/>
                </a:lnSpc>
                <a:spcAft>
                  <a:spcPts val="533"/>
                </a:spcAft>
                <a:buClr>
                  <a:srgbClr val="000000"/>
                </a:buClr>
              </a:pPr>
              <a:r>
                <a:rPr lang="en-US" sz="15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Rensberger, B. Science journalism: Too close for comfort. Nature 459, 1055–1056 (2009). </a:t>
              </a:r>
              <a:r>
                <a:rPr lang="en-US" sz="1500" u="sng" kern="0" dirty="0">
                  <a:solidFill>
                    <a:srgbClr val="0563C1"/>
                  </a:solidFill>
                  <a:latin typeface="Lato" panose="020F0502020204030203" pitchFamily="34" charset="0"/>
                  <a:ea typeface="Lato" panose="020F0502020204030203" pitchFamily="34" charset="0"/>
                  <a:cs typeface="Lato" panose="020F0502020204030203" pitchFamily="34" charset="0"/>
                  <a:sym typeface="Arial"/>
                  <a:hlinkClick r:id="rId2"/>
                </a:rPr>
                <a:t>https://doi.org/10.1038/4591055a</a:t>
              </a:r>
              <a:endParaRPr lang="el-GR" sz="15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a:p>
              <a:pPr defTabSz="1219170">
                <a:lnSpc>
                  <a:spcPct val="107000"/>
                </a:lnSpc>
                <a:spcAft>
                  <a:spcPts val="533"/>
                </a:spcAft>
                <a:buClr>
                  <a:srgbClr val="000000"/>
                </a:buClr>
              </a:pPr>
              <a:r>
                <a:rPr lang="en-US" sz="15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Secko, D. M., Amend, E., &amp; Friday, T. (2013). Four models of science journalism: A synthesis and practical assessment. Journalism Practice, 7(1), 62-80.</a:t>
              </a:r>
              <a:endParaRPr lang="el-GR" sz="15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a:p>
              <a:pPr defTabSz="1219170">
                <a:lnSpc>
                  <a:spcPct val="107000"/>
                </a:lnSpc>
                <a:spcAft>
                  <a:spcPts val="533"/>
                </a:spcAft>
                <a:buClr>
                  <a:srgbClr val="000000"/>
                </a:buClr>
              </a:pPr>
              <a:r>
                <a:rPr lang="en-US" sz="1500" u="sng" kern="0" dirty="0">
                  <a:solidFill>
                    <a:srgbClr val="0563C1"/>
                  </a:solidFill>
                  <a:latin typeface="Lato" panose="020F0502020204030203" pitchFamily="34" charset="0"/>
                  <a:ea typeface="Lato" panose="020F0502020204030203" pitchFamily="34" charset="0"/>
                  <a:cs typeface="Lato" panose="020F0502020204030203" pitchFamily="34" charset="0"/>
                  <a:sym typeface="Arial"/>
                  <a:hlinkClick r:id="rId3"/>
                </a:rPr>
                <a:t>www.investigative-manual.org</a:t>
              </a:r>
              <a:endParaRPr lang="el-GR" sz="15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a:p>
              <a:pPr defTabSz="1219170">
                <a:lnSpc>
                  <a:spcPct val="107000"/>
                </a:lnSpc>
                <a:spcAft>
                  <a:spcPts val="533"/>
                </a:spcAft>
                <a:buClr>
                  <a:srgbClr val="000000"/>
                </a:buClr>
              </a:pPr>
              <a:r>
                <a:rPr lang="en-US" sz="15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https://multimedia.journalism.berkeley.edu/tutorials/starttofinish/</a:t>
              </a:r>
              <a:endParaRPr lang="el-GR" sz="15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a:p>
              <a:pPr defTabSz="1219170">
                <a:lnSpc>
                  <a:spcPts val="5133"/>
                </a:lnSpc>
                <a:buClr>
                  <a:srgbClr val="000000"/>
                </a:buClr>
              </a:pPr>
              <a:endParaRPr lang="en-US" sz="4667" kern="0" dirty="0">
                <a:solidFill>
                  <a:srgbClr val="1B1A1A"/>
                </a:solidFill>
                <a:latin typeface="Muli Black Bold"/>
                <a:cs typeface="Arial"/>
                <a:sym typeface="Arial"/>
              </a:endParaRPr>
            </a:p>
          </p:txBody>
        </p:sp>
        <p:sp>
          <p:nvSpPr>
            <p:cNvPr id="7" name="TextBox 7"/>
            <p:cNvSpPr txBox="1"/>
            <p:nvPr/>
          </p:nvSpPr>
          <p:spPr>
            <a:xfrm>
              <a:off x="0" y="6038837"/>
              <a:ext cx="7059672" cy="572127"/>
            </a:xfrm>
            <a:prstGeom prst="rect">
              <a:avLst/>
            </a:prstGeom>
          </p:spPr>
          <p:txBody>
            <a:bodyPr lIns="0" tIns="0" rIns="0" bIns="0" rtlCol="0" anchor="t">
              <a:spAutoFit/>
            </a:bodyPr>
            <a:lstStyle/>
            <a:p>
              <a:pPr defTabSz="1219170">
                <a:lnSpc>
                  <a:spcPts val="2700"/>
                </a:lnSpc>
                <a:buClr>
                  <a:srgbClr val="000000"/>
                </a:buClr>
              </a:pPr>
              <a:endParaRPr lang="en-US" kern="0" dirty="0">
                <a:solidFill>
                  <a:srgbClr val="1B1A1A"/>
                </a:solidFill>
                <a:latin typeface="Muli Regular"/>
                <a:cs typeface="Arial"/>
                <a:sym typeface="Arial"/>
              </a:endParaRPr>
            </a:p>
          </p:txBody>
        </p:sp>
        <p:sp>
          <p:nvSpPr>
            <p:cNvPr id="8" name="TextBox 8"/>
            <p:cNvSpPr txBox="1"/>
            <p:nvPr/>
          </p:nvSpPr>
          <p:spPr>
            <a:xfrm>
              <a:off x="0" y="4529264"/>
              <a:ext cx="7059672" cy="516912"/>
            </a:xfrm>
            <a:prstGeom prst="rect">
              <a:avLst/>
            </a:prstGeom>
          </p:spPr>
          <p:txBody>
            <a:bodyPr lIns="0" tIns="0" rIns="0" bIns="0" rtlCol="0" anchor="t">
              <a:spAutoFit/>
            </a:bodyPr>
            <a:lstStyle/>
            <a:p>
              <a:pPr defTabSz="1219170">
                <a:lnSpc>
                  <a:spcPts val="2200"/>
                </a:lnSpc>
                <a:buClr>
                  <a:srgbClr val="000000"/>
                </a:buClr>
              </a:pPr>
              <a:endParaRPr lang="en-US" sz="2000" kern="0" dirty="0">
                <a:solidFill>
                  <a:srgbClr val="1B1A1A"/>
                </a:solidFill>
                <a:latin typeface="Muli Bold"/>
                <a:cs typeface="Arial"/>
                <a:sym typeface="Arial"/>
              </a:endParaRPr>
            </a:p>
          </p:txBody>
        </p:sp>
      </p:grpSp>
      <p:pic>
        <p:nvPicPr>
          <p:cNvPr id="9" name="Picture 9"/>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351" y="-651685"/>
            <a:ext cx="6096000" cy="7509685"/>
          </a:xfrm>
          <a:prstGeom prst="rect">
            <a:avLst/>
          </a:prstGeom>
        </p:spPr>
      </p:pic>
    </p:spTree>
    <p:extLst>
      <p:ext uri="{BB962C8B-B14F-4D97-AF65-F5344CB8AC3E}">
        <p14:creationId xmlns:p14="http://schemas.microsoft.com/office/powerpoint/2010/main" val="4103158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p:nvPr/>
        </p:nvGrpSpPr>
        <p:grpSpPr>
          <a:xfrm>
            <a:off x="1138986" y="2783838"/>
            <a:ext cx="7078839" cy="2056842"/>
            <a:chOff x="0" y="28575"/>
            <a:chExt cx="14157677" cy="3464194"/>
          </a:xfrm>
        </p:grpSpPr>
        <p:sp>
          <p:nvSpPr>
            <p:cNvPr id="6" name="TextBox 6"/>
            <p:cNvSpPr txBox="1"/>
            <p:nvPr/>
          </p:nvSpPr>
          <p:spPr>
            <a:xfrm>
              <a:off x="461324" y="382571"/>
              <a:ext cx="13165727" cy="3110198"/>
            </a:xfrm>
            <a:prstGeom prst="rect">
              <a:avLst/>
            </a:prstGeom>
          </p:spPr>
          <p:txBody>
            <a:bodyPr wrap="square" lIns="0" tIns="0" rIns="0" bIns="0" rtlCol="0" anchor="t">
              <a:spAutoFit/>
            </a:bodyPr>
            <a:lstStyle/>
            <a:p>
              <a:pPr algn="just" defTabSz="1219170">
                <a:buClr>
                  <a:srgbClr val="000000"/>
                </a:buClr>
              </a:pPr>
              <a:r>
                <a:rPr lang="en-US" sz="2000" kern="0" dirty="0">
                  <a:solidFill>
                    <a:srgbClr val="000000"/>
                  </a:solidFill>
                  <a:latin typeface="Lato "/>
                  <a:cs typeface="Arial"/>
                  <a:sym typeface="Arial"/>
                </a:rPr>
                <a:t>Narratives offer increased comprehension, interest, and engagement.</a:t>
              </a:r>
            </a:p>
            <a:p>
              <a:pPr algn="just" defTabSz="1219170">
                <a:buClr>
                  <a:srgbClr val="000000"/>
                </a:buClr>
              </a:pPr>
              <a:r>
                <a:rPr lang="en-US" sz="2000" kern="0" dirty="0">
                  <a:solidFill>
                    <a:srgbClr val="000000"/>
                  </a:solidFill>
                  <a:latin typeface="Lato "/>
                  <a:cs typeface="Arial"/>
                  <a:sym typeface="Arial"/>
                </a:rPr>
                <a:t>Narratives are also intrinsically persuasive, which offers science communicators tactics for persuading otherwise resistant audiences, although such use also raises ethical considerations (Dahlstrom, 2014).</a:t>
              </a:r>
            </a:p>
          </p:txBody>
        </p:sp>
        <p:sp>
          <p:nvSpPr>
            <p:cNvPr id="7" name="TextBox 7"/>
            <p:cNvSpPr txBox="1"/>
            <p:nvPr/>
          </p:nvSpPr>
          <p:spPr>
            <a:xfrm>
              <a:off x="0" y="28575"/>
              <a:ext cx="14157677" cy="475170"/>
            </a:xfrm>
            <a:prstGeom prst="rect">
              <a:avLst/>
            </a:prstGeom>
          </p:spPr>
          <p:txBody>
            <a:bodyPr lIns="0" tIns="0" rIns="0" bIns="0" rtlCol="0" anchor="t">
              <a:spAutoFit/>
            </a:bodyPr>
            <a:lstStyle/>
            <a:p>
              <a:pPr defTabSz="1219170">
                <a:lnSpc>
                  <a:spcPts val="2200"/>
                </a:lnSpc>
                <a:buClr>
                  <a:srgbClr val="000000"/>
                </a:buClr>
              </a:pPr>
              <a:endParaRPr lang="en-US" sz="2000" kern="0" dirty="0">
                <a:solidFill>
                  <a:srgbClr val="FFFFFF"/>
                </a:solidFill>
                <a:latin typeface="Muli Bold"/>
                <a:cs typeface="Arial"/>
                <a:sym typeface="Arial"/>
              </a:endParaRPr>
            </a:p>
          </p:txBody>
        </p:sp>
      </p:grpSp>
      <p:pic>
        <p:nvPicPr>
          <p:cNvPr id="8" name="Picture 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1246029"/>
            <a:ext cx="12192000" cy="2789337"/>
          </a:xfrm>
          <a:prstGeom prst="rect">
            <a:avLst/>
          </a:prstGeom>
        </p:spPr>
      </p:pic>
      <p:sp>
        <p:nvSpPr>
          <p:cNvPr id="11" name="TextBox 11"/>
          <p:cNvSpPr txBox="1"/>
          <p:nvPr/>
        </p:nvSpPr>
        <p:spPr>
          <a:xfrm>
            <a:off x="1469664" y="1667552"/>
            <a:ext cx="7078840" cy="599780"/>
          </a:xfrm>
          <a:prstGeom prst="rect">
            <a:avLst/>
          </a:prstGeom>
        </p:spPr>
        <p:txBody>
          <a:bodyPr lIns="0" tIns="0" rIns="0" bIns="0" rtlCol="0" anchor="t">
            <a:spAutoFit/>
          </a:bodyPr>
          <a:lstStyle/>
          <a:p>
            <a:pPr defTabSz="1219170">
              <a:lnSpc>
                <a:spcPts val="5133"/>
              </a:lnSpc>
              <a:buClr>
                <a:srgbClr val="000000"/>
              </a:buClr>
            </a:pPr>
            <a:r>
              <a:rPr lang="en-US" sz="4000" kern="0" dirty="0">
                <a:solidFill>
                  <a:srgbClr val="1B1A1A"/>
                </a:solidFill>
                <a:latin typeface="Lato "/>
                <a:cs typeface="Arial"/>
                <a:sym typeface="Arial"/>
              </a:rPr>
              <a:t>Narratives in Sci Jour</a:t>
            </a:r>
          </a:p>
        </p:txBody>
      </p:sp>
    </p:spTree>
    <p:extLst>
      <p:ext uri="{BB962C8B-B14F-4D97-AF65-F5344CB8AC3E}">
        <p14:creationId xmlns:p14="http://schemas.microsoft.com/office/powerpoint/2010/main" val="3203834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p:nvPr/>
        </p:nvGrpSpPr>
        <p:grpSpPr>
          <a:xfrm>
            <a:off x="1138986" y="2783838"/>
            <a:ext cx="7155726" cy="2238075"/>
            <a:chOff x="0" y="28575"/>
            <a:chExt cx="14311452" cy="3769429"/>
          </a:xfrm>
        </p:grpSpPr>
        <p:sp>
          <p:nvSpPr>
            <p:cNvPr id="6" name="TextBox 6"/>
            <p:cNvSpPr txBox="1"/>
            <p:nvPr/>
          </p:nvSpPr>
          <p:spPr>
            <a:xfrm>
              <a:off x="153774" y="687809"/>
              <a:ext cx="14157678" cy="3110195"/>
            </a:xfrm>
            <a:prstGeom prst="rect">
              <a:avLst/>
            </a:prstGeom>
          </p:spPr>
          <p:txBody>
            <a:bodyPr lIns="0" tIns="0" rIns="0" bIns="0" rtlCol="0" anchor="t">
              <a:spAutoFit/>
            </a:bodyPr>
            <a:lstStyle/>
            <a:p>
              <a:pPr algn="just" defTabSz="1219170">
                <a:buClr>
                  <a:srgbClr val="000000"/>
                </a:buClr>
              </a:pPr>
              <a:r>
                <a:rPr lang="en-US" sz="2000" kern="0" dirty="0">
                  <a:solidFill>
                    <a:srgbClr val="000000"/>
                  </a:solidFill>
                  <a:latin typeface="Lato "/>
                  <a:cs typeface="Arial"/>
                  <a:sym typeface="Arial"/>
                </a:rPr>
                <a:t>Research has shown that narratives can be used to sway beliefs about numerous science topics, such as vaccines, proenvironmental beliefs and HIV/AIDS.</a:t>
              </a:r>
            </a:p>
            <a:p>
              <a:pPr algn="just" defTabSz="1219170">
                <a:buClr>
                  <a:srgbClr val="000000"/>
                </a:buClr>
              </a:pPr>
              <a:r>
                <a:rPr lang="en-US" sz="2000" kern="0" dirty="0">
                  <a:solidFill>
                    <a:srgbClr val="000000"/>
                  </a:solidFill>
                  <a:latin typeface="Lato "/>
                  <a:cs typeface="Arial"/>
                  <a:sym typeface="Arial"/>
                </a:rPr>
                <a:t>Science communicators could leverage the influence of narratives to persuade otherwise resistant audiences about issues related to science (Dahlstrom, 2014).</a:t>
              </a:r>
            </a:p>
          </p:txBody>
        </p:sp>
        <p:sp>
          <p:nvSpPr>
            <p:cNvPr id="7" name="TextBox 7"/>
            <p:cNvSpPr txBox="1"/>
            <p:nvPr/>
          </p:nvSpPr>
          <p:spPr>
            <a:xfrm>
              <a:off x="0" y="28575"/>
              <a:ext cx="14157678" cy="475170"/>
            </a:xfrm>
            <a:prstGeom prst="rect">
              <a:avLst/>
            </a:prstGeom>
          </p:spPr>
          <p:txBody>
            <a:bodyPr lIns="0" tIns="0" rIns="0" bIns="0" rtlCol="0" anchor="t">
              <a:spAutoFit/>
            </a:bodyPr>
            <a:lstStyle/>
            <a:p>
              <a:pPr defTabSz="1219170">
                <a:lnSpc>
                  <a:spcPts val="2200"/>
                </a:lnSpc>
                <a:buClr>
                  <a:srgbClr val="000000"/>
                </a:buClr>
              </a:pPr>
              <a:endParaRPr lang="en-US" sz="2000" kern="0" dirty="0">
                <a:solidFill>
                  <a:srgbClr val="FFFFFF"/>
                </a:solidFill>
                <a:latin typeface="Muli Bold"/>
                <a:cs typeface="Arial"/>
                <a:sym typeface="Arial"/>
              </a:endParaRPr>
            </a:p>
          </p:txBody>
        </p:sp>
      </p:grpSp>
      <p:pic>
        <p:nvPicPr>
          <p:cNvPr id="8" name="Picture 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1246029"/>
            <a:ext cx="12192000" cy="2789337"/>
          </a:xfrm>
          <a:prstGeom prst="rect">
            <a:avLst/>
          </a:prstGeom>
        </p:spPr>
      </p:pic>
      <p:sp>
        <p:nvSpPr>
          <p:cNvPr id="11" name="TextBox 11"/>
          <p:cNvSpPr txBox="1"/>
          <p:nvPr/>
        </p:nvSpPr>
        <p:spPr>
          <a:xfrm>
            <a:off x="1469664" y="1667552"/>
            <a:ext cx="7078840" cy="599780"/>
          </a:xfrm>
          <a:prstGeom prst="rect">
            <a:avLst/>
          </a:prstGeom>
        </p:spPr>
        <p:txBody>
          <a:bodyPr lIns="0" tIns="0" rIns="0" bIns="0" rtlCol="0" anchor="t">
            <a:spAutoFit/>
          </a:bodyPr>
          <a:lstStyle/>
          <a:p>
            <a:pPr defTabSz="1219170">
              <a:lnSpc>
                <a:spcPts val="5133"/>
              </a:lnSpc>
              <a:buClr>
                <a:srgbClr val="000000"/>
              </a:buClr>
            </a:pPr>
            <a:r>
              <a:rPr lang="en-US" sz="4000" kern="0" dirty="0">
                <a:solidFill>
                  <a:srgbClr val="1B1A1A"/>
                </a:solidFill>
                <a:latin typeface="Lato "/>
                <a:cs typeface="Arial"/>
                <a:sym typeface="Arial"/>
              </a:rPr>
              <a:t>Narratives in Sci Jour</a:t>
            </a:r>
          </a:p>
        </p:txBody>
      </p:sp>
    </p:spTree>
    <p:extLst>
      <p:ext uri="{BB962C8B-B14F-4D97-AF65-F5344CB8AC3E}">
        <p14:creationId xmlns:p14="http://schemas.microsoft.com/office/powerpoint/2010/main" val="3349596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p:nvPr/>
        </p:nvGrpSpPr>
        <p:grpSpPr>
          <a:xfrm>
            <a:off x="1138986" y="2783837"/>
            <a:ext cx="7078839" cy="2353720"/>
            <a:chOff x="0" y="28575"/>
            <a:chExt cx="14157677" cy="3964208"/>
          </a:xfrm>
        </p:grpSpPr>
        <p:sp>
          <p:nvSpPr>
            <p:cNvPr id="6" name="TextBox 6"/>
            <p:cNvSpPr txBox="1"/>
            <p:nvPr/>
          </p:nvSpPr>
          <p:spPr>
            <a:xfrm>
              <a:off x="0" y="1677518"/>
              <a:ext cx="14157677" cy="2315265"/>
            </a:xfrm>
            <a:prstGeom prst="rect">
              <a:avLst/>
            </a:prstGeom>
          </p:spPr>
          <p:txBody>
            <a:bodyPr lIns="0" tIns="0" rIns="0" bIns="0" rtlCol="0" anchor="t">
              <a:spAutoFit/>
            </a:bodyPr>
            <a:lstStyle/>
            <a:p>
              <a:pPr defTabSz="1219170">
                <a:buClr>
                  <a:srgbClr val="000000"/>
                </a:buClr>
              </a:pPr>
              <a:r>
                <a:rPr lang="en-US" sz="1733" kern="0" dirty="0">
                  <a:solidFill>
                    <a:srgbClr val="000000"/>
                  </a:solidFill>
                  <a:latin typeface="Lato "/>
                  <a:cs typeface="Arial"/>
                  <a:sym typeface="Arial"/>
                </a:rPr>
                <a:t>The Public Understanding of Science Model vs The Public Engagement in Science and Technology</a:t>
              </a:r>
              <a:br>
                <a:rPr lang="en-US" sz="1733" kern="0" dirty="0">
                  <a:solidFill>
                    <a:srgbClr val="000000"/>
                  </a:solidFill>
                  <a:latin typeface="Lato "/>
                  <a:cs typeface="Arial"/>
                  <a:sym typeface="Arial"/>
                </a:rPr>
              </a:br>
              <a:endParaRPr lang="en-US" sz="1733" kern="0" dirty="0">
                <a:solidFill>
                  <a:srgbClr val="000000"/>
                </a:solidFill>
                <a:latin typeface="Lato "/>
                <a:cs typeface="Arial"/>
                <a:sym typeface="Arial"/>
              </a:endParaRPr>
            </a:p>
            <a:p>
              <a:pPr defTabSz="1219170">
                <a:buClr>
                  <a:srgbClr val="000000"/>
                </a:buClr>
              </a:pPr>
              <a:endParaRPr lang="en-US" sz="1867" kern="0" dirty="0">
                <a:solidFill>
                  <a:srgbClr val="FFFFFF"/>
                </a:solidFill>
                <a:latin typeface="Muli Regular"/>
                <a:cs typeface="Arial"/>
                <a:sym typeface="Arial"/>
              </a:endParaRPr>
            </a:p>
            <a:p>
              <a:pPr defTabSz="1219170">
                <a:buClr>
                  <a:srgbClr val="000000"/>
                </a:buClr>
              </a:pPr>
              <a:endParaRPr lang="en-US" sz="1867" kern="0" dirty="0">
                <a:solidFill>
                  <a:srgbClr val="FFFFFF"/>
                </a:solidFill>
                <a:latin typeface="Muli Regular"/>
                <a:cs typeface="Arial"/>
                <a:sym typeface="Arial"/>
              </a:endParaRPr>
            </a:p>
          </p:txBody>
        </p:sp>
        <p:sp>
          <p:nvSpPr>
            <p:cNvPr id="7" name="TextBox 7"/>
            <p:cNvSpPr txBox="1"/>
            <p:nvPr/>
          </p:nvSpPr>
          <p:spPr>
            <a:xfrm>
              <a:off x="0" y="28575"/>
              <a:ext cx="14157677" cy="475170"/>
            </a:xfrm>
            <a:prstGeom prst="rect">
              <a:avLst/>
            </a:prstGeom>
          </p:spPr>
          <p:txBody>
            <a:bodyPr lIns="0" tIns="0" rIns="0" bIns="0" rtlCol="0" anchor="t">
              <a:spAutoFit/>
            </a:bodyPr>
            <a:lstStyle/>
            <a:p>
              <a:pPr defTabSz="1219170">
                <a:lnSpc>
                  <a:spcPts val="2200"/>
                </a:lnSpc>
                <a:buClr>
                  <a:srgbClr val="000000"/>
                </a:buClr>
              </a:pPr>
              <a:r>
                <a:rPr lang="en-US" sz="2000" kern="0" dirty="0">
                  <a:solidFill>
                    <a:srgbClr val="000000"/>
                  </a:solidFill>
                  <a:latin typeface="Muli Bold"/>
                  <a:cs typeface="Arial"/>
                  <a:sym typeface="Arial"/>
                </a:rPr>
                <a:t>Persuasion or Comprehension?</a:t>
              </a:r>
            </a:p>
          </p:txBody>
        </p:sp>
      </p:grpSp>
      <p:pic>
        <p:nvPicPr>
          <p:cNvPr id="8" name="Picture 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1246029"/>
            <a:ext cx="12192000" cy="2789337"/>
          </a:xfrm>
          <a:prstGeom prst="rect">
            <a:avLst/>
          </a:prstGeom>
        </p:spPr>
      </p:pic>
      <p:sp>
        <p:nvSpPr>
          <p:cNvPr id="11" name="TextBox 11"/>
          <p:cNvSpPr txBox="1"/>
          <p:nvPr/>
        </p:nvSpPr>
        <p:spPr>
          <a:xfrm>
            <a:off x="3630973" y="1790768"/>
            <a:ext cx="7078840" cy="599780"/>
          </a:xfrm>
          <a:prstGeom prst="rect">
            <a:avLst/>
          </a:prstGeom>
        </p:spPr>
        <p:txBody>
          <a:bodyPr lIns="0" tIns="0" rIns="0" bIns="0" rtlCol="0" anchor="t">
            <a:spAutoFit/>
          </a:bodyPr>
          <a:lstStyle/>
          <a:p>
            <a:pPr defTabSz="1219170">
              <a:lnSpc>
                <a:spcPts val="5133"/>
              </a:lnSpc>
              <a:buClr>
                <a:srgbClr val="000000"/>
              </a:buClr>
            </a:pPr>
            <a:r>
              <a:rPr lang="en-US" sz="4000" kern="0" dirty="0">
                <a:solidFill>
                  <a:srgbClr val="1B1A1A"/>
                </a:solidFill>
                <a:latin typeface="Lato "/>
                <a:cs typeface="Arial"/>
                <a:sym typeface="Arial"/>
              </a:rPr>
              <a:t>Ethical aspects</a:t>
            </a:r>
          </a:p>
        </p:txBody>
      </p:sp>
    </p:spTree>
    <p:extLst>
      <p:ext uri="{BB962C8B-B14F-4D97-AF65-F5344CB8AC3E}">
        <p14:creationId xmlns:p14="http://schemas.microsoft.com/office/powerpoint/2010/main" val="3640729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p:nvPr/>
        </p:nvGrpSpPr>
        <p:grpSpPr>
          <a:xfrm>
            <a:off x="1138986" y="2783838"/>
            <a:ext cx="7078839" cy="2368255"/>
            <a:chOff x="0" y="28575"/>
            <a:chExt cx="14157677" cy="3988688"/>
          </a:xfrm>
        </p:grpSpPr>
        <p:sp>
          <p:nvSpPr>
            <p:cNvPr id="6" name="TextBox 6"/>
            <p:cNvSpPr txBox="1"/>
            <p:nvPr/>
          </p:nvSpPr>
          <p:spPr>
            <a:xfrm>
              <a:off x="0" y="1287630"/>
              <a:ext cx="14157677" cy="2729633"/>
            </a:xfrm>
            <a:prstGeom prst="rect">
              <a:avLst/>
            </a:prstGeom>
          </p:spPr>
          <p:txBody>
            <a:bodyPr lIns="0" tIns="0" rIns="0" bIns="0" rtlCol="0" anchor="t">
              <a:spAutoFit/>
            </a:bodyPr>
            <a:lstStyle/>
            <a:p>
              <a:pPr defTabSz="1219170">
                <a:buClr>
                  <a:srgbClr val="000000"/>
                </a:buClr>
              </a:pPr>
              <a:r>
                <a:rPr lang="en-US" sz="1733" kern="0" dirty="0">
                  <a:solidFill>
                    <a:srgbClr val="000000"/>
                  </a:solidFill>
                  <a:latin typeface="Lato "/>
                  <a:cs typeface="Arial"/>
                  <a:sym typeface="Arial"/>
                </a:rPr>
                <a:t>Should science communication create agreement toward a preferred outcome or promote personal autonomy to make choices?</a:t>
              </a:r>
            </a:p>
            <a:p>
              <a:pPr defTabSz="1219170">
                <a:buClr>
                  <a:srgbClr val="000000"/>
                </a:buClr>
              </a:pPr>
              <a:endParaRPr lang="en-US" sz="1733" kern="0" dirty="0">
                <a:solidFill>
                  <a:srgbClr val="000000"/>
                </a:solidFill>
                <a:latin typeface="Lato "/>
                <a:cs typeface="Arial"/>
                <a:sym typeface="Arial"/>
              </a:endParaRPr>
            </a:p>
            <a:p>
              <a:pPr defTabSz="1219170">
                <a:buClr>
                  <a:srgbClr val="000000"/>
                </a:buClr>
              </a:pPr>
              <a:r>
                <a:rPr lang="en-US" sz="1733" kern="0" dirty="0">
                  <a:solidFill>
                    <a:srgbClr val="000000"/>
                  </a:solidFill>
                  <a:latin typeface="Lato "/>
                  <a:cs typeface="Arial"/>
                  <a:sym typeface="Arial"/>
                </a:rPr>
                <a:t>Case study: The Covid-19 vaccines coverage. </a:t>
              </a:r>
            </a:p>
            <a:p>
              <a:pPr defTabSz="1219170">
                <a:buClr>
                  <a:srgbClr val="000000"/>
                </a:buClr>
              </a:pPr>
              <a:r>
                <a:rPr lang="en-US" sz="1733" kern="0" dirty="0">
                  <a:solidFill>
                    <a:srgbClr val="000000"/>
                  </a:solidFill>
                  <a:latin typeface="Lato "/>
                  <a:cs typeface="Arial"/>
                  <a:sym typeface="Arial"/>
                </a:rPr>
                <a:t>Are social benefits large enough to outweigh individual choice?</a:t>
              </a:r>
            </a:p>
            <a:p>
              <a:pPr defTabSz="1219170">
                <a:buClr>
                  <a:srgbClr val="000000"/>
                </a:buClr>
              </a:pPr>
              <a:endParaRPr lang="en-US" sz="1867" kern="0" dirty="0">
                <a:solidFill>
                  <a:srgbClr val="FFFFFF"/>
                </a:solidFill>
                <a:latin typeface="Muli Regular"/>
                <a:cs typeface="Arial"/>
                <a:sym typeface="Arial"/>
              </a:endParaRPr>
            </a:p>
          </p:txBody>
        </p:sp>
        <p:sp>
          <p:nvSpPr>
            <p:cNvPr id="7" name="TextBox 7"/>
            <p:cNvSpPr txBox="1"/>
            <p:nvPr/>
          </p:nvSpPr>
          <p:spPr>
            <a:xfrm>
              <a:off x="0" y="28575"/>
              <a:ext cx="14157677" cy="475170"/>
            </a:xfrm>
            <a:prstGeom prst="rect">
              <a:avLst/>
            </a:prstGeom>
          </p:spPr>
          <p:txBody>
            <a:bodyPr lIns="0" tIns="0" rIns="0" bIns="0" rtlCol="0" anchor="t">
              <a:spAutoFit/>
            </a:bodyPr>
            <a:lstStyle/>
            <a:p>
              <a:pPr defTabSz="1219170">
                <a:lnSpc>
                  <a:spcPts val="2200"/>
                </a:lnSpc>
                <a:buClr>
                  <a:srgbClr val="000000"/>
                </a:buClr>
              </a:pPr>
              <a:r>
                <a:rPr lang="en-US" sz="2000" kern="0" dirty="0">
                  <a:solidFill>
                    <a:srgbClr val="000000"/>
                  </a:solidFill>
                  <a:latin typeface="Lato "/>
                  <a:cs typeface="Arial"/>
                  <a:sym typeface="Arial"/>
                </a:rPr>
                <a:t>Persuasion or Comprehension?</a:t>
              </a:r>
            </a:p>
          </p:txBody>
        </p:sp>
      </p:grpSp>
      <p:pic>
        <p:nvPicPr>
          <p:cNvPr id="8" name="Picture 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1246029"/>
            <a:ext cx="12192000" cy="2789337"/>
          </a:xfrm>
          <a:prstGeom prst="rect">
            <a:avLst/>
          </a:prstGeom>
        </p:spPr>
      </p:pic>
      <p:sp>
        <p:nvSpPr>
          <p:cNvPr id="11" name="TextBox 11"/>
          <p:cNvSpPr txBox="1"/>
          <p:nvPr/>
        </p:nvSpPr>
        <p:spPr>
          <a:xfrm>
            <a:off x="1469664" y="1667552"/>
            <a:ext cx="7078840" cy="599780"/>
          </a:xfrm>
          <a:prstGeom prst="rect">
            <a:avLst/>
          </a:prstGeom>
        </p:spPr>
        <p:txBody>
          <a:bodyPr lIns="0" tIns="0" rIns="0" bIns="0" rtlCol="0" anchor="t">
            <a:spAutoFit/>
          </a:bodyPr>
          <a:lstStyle/>
          <a:p>
            <a:pPr defTabSz="1219170">
              <a:lnSpc>
                <a:spcPts val="5133"/>
              </a:lnSpc>
              <a:buClr>
                <a:srgbClr val="000000"/>
              </a:buClr>
            </a:pPr>
            <a:r>
              <a:rPr lang="en-US" sz="4000" kern="0" dirty="0">
                <a:solidFill>
                  <a:srgbClr val="1B1A1A"/>
                </a:solidFill>
                <a:latin typeface="Lato "/>
                <a:cs typeface="Arial"/>
                <a:sym typeface="Arial"/>
              </a:rPr>
              <a:t>Time for discussion</a:t>
            </a:r>
          </a:p>
        </p:txBody>
      </p:sp>
    </p:spTree>
    <p:extLst>
      <p:ext uri="{BB962C8B-B14F-4D97-AF65-F5344CB8AC3E}">
        <p14:creationId xmlns:p14="http://schemas.microsoft.com/office/powerpoint/2010/main" val="3858119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p:nvPr/>
        </p:nvGrpSpPr>
        <p:grpSpPr>
          <a:xfrm>
            <a:off x="1138986" y="2783837"/>
            <a:ext cx="7078839" cy="2579100"/>
            <a:chOff x="0" y="28575"/>
            <a:chExt cx="14157677" cy="4343800"/>
          </a:xfrm>
        </p:grpSpPr>
        <p:sp>
          <p:nvSpPr>
            <p:cNvPr id="6" name="TextBox 6"/>
            <p:cNvSpPr txBox="1"/>
            <p:nvPr/>
          </p:nvSpPr>
          <p:spPr>
            <a:xfrm>
              <a:off x="0" y="1677516"/>
              <a:ext cx="14157677" cy="2694859"/>
            </a:xfrm>
            <a:prstGeom prst="rect">
              <a:avLst/>
            </a:prstGeom>
          </p:spPr>
          <p:txBody>
            <a:bodyPr lIns="0" tIns="0" rIns="0" bIns="0" rtlCol="0" anchor="t">
              <a:spAutoFit/>
            </a:bodyPr>
            <a:lstStyle/>
            <a:p>
              <a:pPr algn="just" defTabSz="1219170">
                <a:buClr>
                  <a:srgbClr val="000000"/>
                </a:buClr>
              </a:pPr>
              <a:r>
                <a:rPr lang="en-US" sz="1733" kern="0" dirty="0">
                  <a:solidFill>
                    <a:srgbClr val="000000"/>
                  </a:solidFill>
                  <a:latin typeface="Lato "/>
                  <a:cs typeface="Arial"/>
                  <a:sym typeface="Arial"/>
                </a:rPr>
                <a:t>Case study: Can a non-ethical research still be a good science story?</a:t>
              </a:r>
            </a:p>
            <a:p>
              <a:pPr algn="just" defTabSz="1219170">
                <a:buClr>
                  <a:srgbClr val="000000"/>
                </a:buClr>
              </a:pPr>
              <a:endParaRPr lang="en-US" sz="1733" kern="0" dirty="0">
                <a:solidFill>
                  <a:srgbClr val="000000"/>
                </a:solidFill>
                <a:latin typeface="Lato "/>
                <a:cs typeface="Arial"/>
                <a:sym typeface="Arial"/>
              </a:endParaRPr>
            </a:p>
            <a:p>
              <a:pPr algn="just" defTabSz="1219170">
                <a:buClr>
                  <a:srgbClr val="000000"/>
                </a:buClr>
              </a:pPr>
              <a:r>
                <a:rPr lang="en-US" sz="1733" kern="0" dirty="0">
                  <a:solidFill>
                    <a:srgbClr val="000000"/>
                  </a:solidFill>
                  <a:latin typeface="Lato "/>
                  <a:cs typeface="Arial"/>
                  <a:sym typeface="Arial"/>
                </a:rPr>
                <a:t>Chinese scientist He Jiankui had been editing embryos' genetic codes for seven couples undergoing in-vitro fertilization. </a:t>
              </a:r>
            </a:p>
            <a:p>
              <a:pPr algn="just" defTabSz="1219170">
                <a:buClr>
                  <a:srgbClr val="000000"/>
                </a:buClr>
              </a:pPr>
              <a:r>
                <a:rPr lang="en-US" sz="1733" kern="0" dirty="0">
                  <a:solidFill>
                    <a:srgbClr val="000000"/>
                  </a:solidFill>
                  <a:latin typeface="Lato "/>
                  <a:cs typeface="Arial"/>
                  <a:sym typeface="Arial"/>
                </a:rPr>
                <a:t>His groundbreaking move sparked significant ethical questions around gene editing and so-called designer babies.</a:t>
              </a:r>
            </a:p>
          </p:txBody>
        </p:sp>
        <p:sp>
          <p:nvSpPr>
            <p:cNvPr id="7" name="TextBox 7"/>
            <p:cNvSpPr txBox="1"/>
            <p:nvPr/>
          </p:nvSpPr>
          <p:spPr>
            <a:xfrm>
              <a:off x="0" y="28575"/>
              <a:ext cx="14157677" cy="475170"/>
            </a:xfrm>
            <a:prstGeom prst="rect">
              <a:avLst/>
            </a:prstGeom>
          </p:spPr>
          <p:txBody>
            <a:bodyPr lIns="0" tIns="0" rIns="0" bIns="0" rtlCol="0" anchor="t">
              <a:spAutoFit/>
            </a:bodyPr>
            <a:lstStyle/>
            <a:p>
              <a:pPr defTabSz="1219170">
                <a:lnSpc>
                  <a:spcPts val="2200"/>
                </a:lnSpc>
                <a:buClr>
                  <a:srgbClr val="000000"/>
                </a:buClr>
              </a:pPr>
              <a:r>
                <a:rPr lang="en-US" sz="2000" kern="0" dirty="0">
                  <a:solidFill>
                    <a:srgbClr val="000000"/>
                  </a:solidFill>
                  <a:latin typeface="Lato "/>
                  <a:cs typeface="Arial"/>
                  <a:sym typeface="Arial"/>
                </a:rPr>
                <a:t>Bioethical issues:</a:t>
              </a:r>
            </a:p>
          </p:txBody>
        </p:sp>
      </p:grpSp>
      <p:pic>
        <p:nvPicPr>
          <p:cNvPr id="8" name="Picture 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1246029"/>
            <a:ext cx="12192000" cy="2789337"/>
          </a:xfrm>
          <a:prstGeom prst="rect">
            <a:avLst/>
          </a:prstGeom>
        </p:spPr>
      </p:pic>
      <p:sp>
        <p:nvSpPr>
          <p:cNvPr id="11" name="TextBox 11"/>
          <p:cNvSpPr txBox="1"/>
          <p:nvPr/>
        </p:nvSpPr>
        <p:spPr>
          <a:xfrm>
            <a:off x="3575555" y="1762043"/>
            <a:ext cx="7078840" cy="599780"/>
          </a:xfrm>
          <a:prstGeom prst="rect">
            <a:avLst/>
          </a:prstGeom>
        </p:spPr>
        <p:txBody>
          <a:bodyPr lIns="0" tIns="0" rIns="0" bIns="0" rtlCol="0" anchor="t">
            <a:spAutoFit/>
          </a:bodyPr>
          <a:lstStyle/>
          <a:p>
            <a:pPr defTabSz="1219170">
              <a:lnSpc>
                <a:spcPts val="5133"/>
              </a:lnSpc>
              <a:buClr>
                <a:srgbClr val="000000"/>
              </a:buClr>
            </a:pPr>
            <a:r>
              <a:rPr lang="en-US" sz="4000" kern="0" dirty="0">
                <a:solidFill>
                  <a:srgbClr val="1B1A1A"/>
                </a:solidFill>
                <a:latin typeface="Lato "/>
                <a:cs typeface="Arial"/>
                <a:sym typeface="Arial"/>
              </a:rPr>
              <a:t>Ethical aspects</a:t>
            </a:r>
          </a:p>
        </p:txBody>
      </p:sp>
    </p:spTree>
    <p:extLst>
      <p:ext uri="{BB962C8B-B14F-4D97-AF65-F5344CB8AC3E}">
        <p14:creationId xmlns:p14="http://schemas.microsoft.com/office/powerpoint/2010/main" val="674639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p:nvPr/>
        </p:nvGrpSpPr>
        <p:grpSpPr>
          <a:xfrm>
            <a:off x="1138986" y="2783838"/>
            <a:ext cx="7078839" cy="1779074"/>
            <a:chOff x="0" y="28575"/>
            <a:chExt cx="14157677" cy="2996371"/>
          </a:xfrm>
        </p:grpSpPr>
        <p:sp>
          <p:nvSpPr>
            <p:cNvPr id="6" name="TextBox 6"/>
            <p:cNvSpPr txBox="1"/>
            <p:nvPr/>
          </p:nvSpPr>
          <p:spPr>
            <a:xfrm>
              <a:off x="0" y="1677516"/>
              <a:ext cx="14157677" cy="1347430"/>
            </a:xfrm>
            <a:prstGeom prst="rect">
              <a:avLst/>
            </a:prstGeom>
          </p:spPr>
          <p:txBody>
            <a:bodyPr lIns="0" tIns="0" rIns="0" bIns="0" rtlCol="0" anchor="t">
              <a:spAutoFit/>
            </a:bodyPr>
            <a:lstStyle/>
            <a:p>
              <a:pPr defTabSz="1219170">
                <a:buClr>
                  <a:srgbClr val="000000"/>
                </a:buClr>
              </a:pPr>
              <a:r>
                <a:rPr lang="en-US" sz="1733" kern="0" dirty="0">
                  <a:solidFill>
                    <a:srgbClr val="000000"/>
                  </a:solidFill>
                  <a:latin typeface="Lato "/>
                  <a:cs typeface="Arial"/>
                  <a:sym typeface="Arial"/>
                </a:rPr>
                <a:t>Work in two groups. The first group is pitching the story to the editor and presents its arguments. The second group tries to find arguments to convince the editor in chief that the story should not be published.</a:t>
              </a:r>
            </a:p>
          </p:txBody>
        </p:sp>
        <p:sp>
          <p:nvSpPr>
            <p:cNvPr id="7" name="TextBox 7"/>
            <p:cNvSpPr txBox="1"/>
            <p:nvPr/>
          </p:nvSpPr>
          <p:spPr>
            <a:xfrm>
              <a:off x="0" y="28575"/>
              <a:ext cx="14157677" cy="475170"/>
            </a:xfrm>
            <a:prstGeom prst="rect">
              <a:avLst/>
            </a:prstGeom>
          </p:spPr>
          <p:txBody>
            <a:bodyPr lIns="0" tIns="0" rIns="0" bIns="0" rtlCol="0" anchor="t">
              <a:spAutoFit/>
            </a:bodyPr>
            <a:lstStyle/>
            <a:p>
              <a:pPr defTabSz="1219170">
                <a:lnSpc>
                  <a:spcPts val="2200"/>
                </a:lnSpc>
                <a:buClr>
                  <a:srgbClr val="000000"/>
                </a:buClr>
              </a:pPr>
              <a:r>
                <a:rPr lang="en-US" sz="2000" kern="0" dirty="0">
                  <a:solidFill>
                    <a:srgbClr val="000000"/>
                  </a:solidFill>
                  <a:latin typeface="Lato "/>
                  <a:cs typeface="Arial"/>
                  <a:sym typeface="Arial"/>
                </a:rPr>
                <a:t>Time for discussion</a:t>
              </a:r>
            </a:p>
          </p:txBody>
        </p:sp>
      </p:grpSp>
      <p:pic>
        <p:nvPicPr>
          <p:cNvPr id="8" name="Picture 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1246029"/>
            <a:ext cx="12192000" cy="2789337"/>
          </a:xfrm>
          <a:prstGeom prst="rect">
            <a:avLst/>
          </a:prstGeom>
        </p:spPr>
      </p:pic>
      <p:sp>
        <p:nvSpPr>
          <p:cNvPr id="11" name="TextBox 11"/>
          <p:cNvSpPr txBox="1"/>
          <p:nvPr/>
        </p:nvSpPr>
        <p:spPr>
          <a:xfrm>
            <a:off x="1469664" y="1667552"/>
            <a:ext cx="7078840" cy="599780"/>
          </a:xfrm>
          <a:prstGeom prst="rect">
            <a:avLst/>
          </a:prstGeom>
        </p:spPr>
        <p:txBody>
          <a:bodyPr lIns="0" tIns="0" rIns="0" bIns="0" rtlCol="0" anchor="t">
            <a:spAutoFit/>
          </a:bodyPr>
          <a:lstStyle/>
          <a:p>
            <a:pPr algn="just" defTabSz="1219170">
              <a:lnSpc>
                <a:spcPts val="5133"/>
              </a:lnSpc>
              <a:buClr>
                <a:srgbClr val="000000"/>
              </a:buClr>
            </a:pPr>
            <a:r>
              <a:rPr lang="en-US" sz="4000" kern="0" dirty="0">
                <a:solidFill>
                  <a:srgbClr val="1B1A1A"/>
                </a:solidFill>
                <a:latin typeface="Lato "/>
                <a:cs typeface="Arial"/>
                <a:sym typeface="Arial"/>
              </a:rPr>
              <a:t>Bioethical issues</a:t>
            </a:r>
          </a:p>
        </p:txBody>
      </p:sp>
    </p:spTree>
    <p:extLst>
      <p:ext uri="{BB962C8B-B14F-4D97-AF65-F5344CB8AC3E}">
        <p14:creationId xmlns:p14="http://schemas.microsoft.com/office/powerpoint/2010/main" val="3859844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p:nvPr/>
        </p:nvGrpSpPr>
        <p:grpSpPr>
          <a:xfrm>
            <a:off x="1084067" y="2417142"/>
            <a:ext cx="7424827" cy="3718296"/>
            <a:chOff x="-109838" y="-589025"/>
            <a:chExt cx="14849653" cy="6262463"/>
          </a:xfrm>
        </p:grpSpPr>
        <p:sp>
          <p:nvSpPr>
            <p:cNvPr id="6" name="TextBox 6"/>
            <p:cNvSpPr txBox="1"/>
            <p:nvPr/>
          </p:nvSpPr>
          <p:spPr>
            <a:xfrm>
              <a:off x="582138" y="179078"/>
              <a:ext cx="14157677" cy="5494360"/>
            </a:xfrm>
            <a:prstGeom prst="rect">
              <a:avLst/>
            </a:prstGeom>
          </p:spPr>
          <p:txBody>
            <a:bodyPr lIns="0" tIns="0" rIns="0" bIns="0" rtlCol="0" anchor="t">
              <a:spAutoFit/>
            </a:bodyPr>
            <a:lstStyle/>
            <a:p>
              <a:pPr defTabSz="1219170">
                <a:lnSpc>
                  <a:spcPts val="1800"/>
                </a:lnSpc>
                <a:buClr>
                  <a:srgbClr val="000000"/>
                </a:buClr>
              </a:pPr>
              <a:r>
                <a:rPr lang="en-US" sz="2000" kern="0" dirty="0">
                  <a:solidFill>
                    <a:srgbClr val="000000"/>
                  </a:solidFill>
                  <a:latin typeface="Lato "/>
                  <a:ea typeface="Open Sans" panose="020B0606030504020204" pitchFamily="34" charset="0"/>
                  <a:cs typeface="Open Sans" panose="020B0606030504020204" pitchFamily="34" charset="0"/>
                  <a:sym typeface="Arial"/>
                </a:rPr>
                <a:t>Write down your ideas</a:t>
              </a:r>
            </a:p>
            <a:p>
              <a:pPr defTabSz="1219170">
                <a:lnSpc>
                  <a:spcPts val="1800"/>
                </a:lnSpc>
                <a:buClr>
                  <a:srgbClr val="000000"/>
                </a:buClr>
              </a:pPr>
              <a:endParaRPr lang="en-US" sz="2000" kern="0" dirty="0">
                <a:solidFill>
                  <a:srgbClr val="000000"/>
                </a:solidFill>
                <a:latin typeface="Lato "/>
                <a:ea typeface="Open Sans" panose="020B0606030504020204" pitchFamily="34" charset="0"/>
                <a:cs typeface="Open Sans" panose="020B0606030504020204" pitchFamily="34" charset="0"/>
                <a:sym typeface="Arial"/>
              </a:endParaRPr>
            </a:p>
            <a:p>
              <a:pPr defTabSz="1219170">
                <a:lnSpc>
                  <a:spcPts val="1800"/>
                </a:lnSpc>
                <a:buClr>
                  <a:srgbClr val="000000"/>
                </a:buClr>
              </a:pPr>
              <a:r>
                <a:rPr lang="en-US" sz="2000" kern="0" dirty="0">
                  <a:solidFill>
                    <a:srgbClr val="000000"/>
                  </a:solidFill>
                  <a:latin typeface="Lato "/>
                  <a:ea typeface="Open Sans" panose="020B0606030504020204" pitchFamily="34" charset="0"/>
                  <a:cs typeface="Open Sans" panose="020B0606030504020204" pitchFamily="34" charset="0"/>
                  <a:sym typeface="Arial"/>
                </a:rPr>
                <a:t>What kind of questions would you ask to </a:t>
              </a:r>
            </a:p>
            <a:p>
              <a:pPr defTabSz="1219170">
                <a:lnSpc>
                  <a:spcPts val="1800"/>
                </a:lnSpc>
                <a:buClr>
                  <a:srgbClr val="000000"/>
                </a:buClr>
              </a:pPr>
              <a:endParaRPr lang="en-US" sz="2000" kern="0" dirty="0">
                <a:solidFill>
                  <a:srgbClr val="000000"/>
                </a:solidFill>
                <a:latin typeface="Lato "/>
                <a:ea typeface="Open Sans" panose="020B0606030504020204" pitchFamily="34" charset="0"/>
                <a:cs typeface="Open Sans" panose="020B0606030504020204" pitchFamily="34" charset="0"/>
                <a:sym typeface="Arial"/>
              </a:endParaRPr>
            </a:p>
            <a:p>
              <a:pPr defTabSz="1219170">
                <a:lnSpc>
                  <a:spcPts val="1800"/>
                </a:lnSpc>
                <a:buClr>
                  <a:srgbClr val="000000"/>
                </a:buClr>
              </a:pPr>
              <a:r>
                <a:rPr lang="en-US" sz="2000" kern="0" dirty="0">
                  <a:solidFill>
                    <a:srgbClr val="000000"/>
                  </a:solidFill>
                  <a:latin typeface="Lato "/>
                  <a:ea typeface="Open Sans" panose="020B0606030504020204" pitchFamily="34" charset="0"/>
                  <a:cs typeface="Open Sans" panose="020B0606030504020204" pitchFamily="34" charset="0"/>
                  <a:sym typeface="Arial"/>
                </a:rPr>
                <a:t>yourself before reporting a story like this?</a:t>
              </a:r>
            </a:p>
            <a:p>
              <a:pPr defTabSz="1219170">
                <a:lnSpc>
                  <a:spcPts val="1800"/>
                </a:lnSpc>
                <a:buClr>
                  <a:srgbClr val="000000"/>
                </a:buClr>
              </a:pPr>
              <a:endParaRPr lang="en-US" sz="2000" kern="0" dirty="0">
                <a:solidFill>
                  <a:srgbClr val="000000"/>
                </a:solidFill>
                <a:latin typeface="Lato "/>
                <a:ea typeface="Open Sans" panose="020B0606030504020204" pitchFamily="34" charset="0"/>
                <a:cs typeface="Open Sans" panose="020B0606030504020204" pitchFamily="34" charset="0"/>
                <a:sym typeface="Arial"/>
              </a:endParaRPr>
            </a:p>
            <a:p>
              <a:pPr defTabSz="1219170">
                <a:lnSpc>
                  <a:spcPts val="1800"/>
                </a:lnSpc>
                <a:buClr>
                  <a:srgbClr val="000000"/>
                </a:buClr>
              </a:pPr>
              <a:endParaRPr lang="en-US" sz="2000" kern="0" dirty="0">
                <a:solidFill>
                  <a:srgbClr val="000000"/>
                </a:solidFill>
                <a:latin typeface="Lato "/>
                <a:ea typeface="Open Sans" panose="020B0606030504020204" pitchFamily="34" charset="0"/>
                <a:cs typeface="Open Sans" panose="020B0606030504020204" pitchFamily="34" charset="0"/>
                <a:sym typeface="Arial"/>
              </a:endParaRPr>
            </a:p>
            <a:p>
              <a:pPr defTabSz="1219170">
                <a:lnSpc>
                  <a:spcPts val="1800"/>
                </a:lnSpc>
                <a:buClr>
                  <a:srgbClr val="000000"/>
                </a:buClr>
              </a:pPr>
              <a:r>
                <a:rPr lang="en-US" sz="2000" kern="0" dirty="0">
                  <a:solidFill>
                    <a:srgbClr val="000000"/>
                  </a:solidFill>
                  <a:latin typeface="Lato "/>
                  <a:ea typeface="Open Sans" panose="020B0606030504020204" pitchFamily="34" charset="0"/>
                  <a:cs typeface="Open Sans" panose="020B0606030504020204" pitchFamily="34" charset="0"/>
                  <a:sym typeface="Arial"/>
                </a:rPr>
                <a:t>10’</a:t>
              </a:r>
            </a:p>
            <a:p>
              <a:pPr defTabSz="1219170">
                <a:lnSpc>
                  <a:spcPts val="1800"/>
                </a:lnSpc>
                <a:buClr>
                  <a:srgbClr val="000000"/>
                </a:buClr>
              </a:pPr>
              <a:endParaRPr lang="en-US" sz="2000" kern="0" dirty="0">
                <a:solidFill>
                  <a:srgbClr val="000000"/>
                </a:solidFill>
                <a:latin typeface="Lato "/>
                <a:ea typeface="Open Sans" panose="020B0606030504020204" pitchFamily="34" charset="0"/>
                <a:cs typeface="Open Sans" panose="020B0606030504020204" pitchFamily="34" charset="0"/>
                <a:sym typeface="Arial"/>
              </a:endParaRPr>
            </a:p>
            <a:p>
              <a:pPr defTabSz="1219170">
                <a:lnSpc>
                  <a:spcPts val="1800"/>
                </a:lnSpc>
                <a:buClr>
                  <a:srgbClr val="000000"/>
                </a:buClr>
              </a:pPr>
              <a:r>
                <a:rPr lang="en-US" sz="2000" kern="0" dirty="0">
                  <a:solidFill>
                    <a:srgbClr val="000000"/>
                  </a:solidFill>
                  <a:latin typeface="Lato "/>
                  <a:ea typeface="Open Sans" panose="020B0606030504020204" pitchFamily="34" charset="0"/>
                  <a:cs typeface="Open Sans" panose="020B0606030504020204" pitchFamily="34" charset="0"/>
                  <a:sym typeface="Arial"/>
                </a:rPr>
                <a:t>6 groups, 10 minutes of discussion</a:t>
              </a:r>
            </a:p>
            <a:p>
              <a:pPr defTabSz="1219170">
                <a:lnSpc>
                  <a:spcPts val="1800"/>
                </a:lnSpc>
                <a:buClr>
                  <a:srgbClr val="000000"/>
                </a:buClr>
              </a:pPr>
              <a:endParaRPr lang="en-US" sz="2667" kern="0" dirty="0">
                <a:solidFill>
                  <a:srgbClr val="FFFFFF"/>
                </a:solidFill>
                <a:latin typeface="Open Sans" panose="020B0606030504020204" pitchFamily="34" charset="0"/>
                <a:ea typeface="Open Sans" panose="020B0606030504020204" pitchFamily="34" charset="0"/>
                <a:cs typeface="Open Sans" panose="020B0606030504020204" pitchFamily="34" charset="0"/>
                <a:sym typeface="Arial"/>
              </a:endParaRPr>
            </a:p>
            <a:p>
              <a:pPr defTabSz="1219170">
                <a:lnSpc>
                  <a:spcPts val="1800"/>
                </a:lnSpc>
                <a:buClr>
                  <a:srgbClr val="000000"/>
                </a:buClr>
              </a:pPr>
              <a:endParaRPr lang="en-US" sz="2667" kern="0" dirty="0">
                <a:solidFill>
                  <a:srgbClr val="FFFFFF"/>
                </a:solidFill>
                <a:latin typeface="Open Sans" panose="020B0606030504020204" pitchFamily="34" charset="0"/>
                <a:ea typeface="Open Sans" panose="020B0606030504020204" pitchFamily="34" charset="0"/>
                <a:cs typeface="Open Sans" panose="020B0606030504020204" pitchFamily="34" charset="0"/>
                <a:sym typeface="Arial"/>
              </a:endParaRPr>
            </a:p>
            <a:p>
              <a:pPr defTabSz="1219170">
                <a:lnSpc>
                  <a:spcPts val="1800"/>
                </a:lnSpc>
                <a:buClr>
                  <a:srgbClr val="000000"/>
                </a:buClr>
              </a:pPr>
              <a:endParaRPr lang="en-US" sz="2667" kern="0" dirty="0">
                <a:solidFill>
                  <a:srgbClr val="FFFFFF"/>
                </a:solidFill>
                <a:latin typeface="Open Sans" panose="020B0606030504020204" pitchFamily="34" charset="0"/>
                <a:ea typeface="Open Sans" panose="020B0606030504020204" pitchFamily="34" charset="0"/>
                <a:cs typeface="Open Sans" panose="020B0606030504020204" pitchFamily="34" charset="0"/>
                <a:sym typeface="Arial"/>
              </a:endParaRPr>
            </a:p>
            <a:p>
              <a:pPr defTabSz="1219170">
                <a:lnSpc>
                  <a:spcPts val="1800"/>
                </a:lnSpc>
                <a:buClr>
                  <a:srgbClr val="000000"/>
                </a:buClr>
              </a:pPr>
              <a:endParaRPr lang="en-US" sz="2667" kern="0" dirty="0">
                <a:solidFill>
                  <a:srgbClr val="FFFFFF"/>
                </a:solidFill>
                <a:latin typeface="Open Sans" panose="020B0606030504020204" pitchFamily="34" charset="0"/>
                <a:ea typeface="Open Sans" panose="020B0606030504020204" pitchFamily="34" charset="0"/>
                <a:cs typeface="Open Sans" panose="020B0606030504020204" pitchFamily="34" charset="0"/>
                <a:sym typeface="Arial"/>
              </a:endParaRPr>
            </a:p>
          </p:txBody>
        </p:sp>
        <p:sp>
          <p:nvSpPr>
            <p:cNvPr id="7" name="TextBox 7"/>
            <p:cNvSpPr txBox="1"/>
            <p:nvPr/>
          </p:nvSpPr>
          <p:spPr>
            <a:xfrm>
              <a:off x="-109838" y="-589025"/>
              <a:ext cx="14157677" cy="475170"/>
            </a:xfrm>
            <a:prstGeom prst="rect">
              <a:avLst/>
            </a:prstGeom>
          </p:spPr>
          <p:txBody>
            <a:bodyPr lIns="0" tIns="0" rIns="0" bIns="0" rtlCol="0" anchor="t">
              <a:spAutoFit/>
            </a:bodyPr>
            <a:lstStyle/>
            <a:p>
              <a:pPr defTabSz="1219170">
                <a:lnSpc>
                  <a:spcPts val="2200"/>
                </a:lnSpc>
                <a:buClr>
                  <a:srgbClr val="000000"/>
                </a:buClr>
              </a:pPr>
              <a:endParaRPr lang="en-US" sz="2000" kern="0" dirty="0">
                <a:solidFill>
                  <a:srgbClr val="FFFFFF"/>
                </a:solidFill>
                <a:latin typeface="Muli Bold"/>
                <a:cs typeface="Arial"/>
                <a:sym typeface="Arial"/>
              </a:endParaRPr>
            </a:p>
          </p:txBody>
        </p:sp>
      </p:grpSp>
      <p:pic>
        <p:nvPicPr>
          <p:cNvPr id="8" name="Picture 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0" y="-1246029"/>
            <a:ext cx="12192000" cy="2789337"/>
          </a:xfrm>
          <a:prstGeom prst="rect">
            <a:avLst/>
          </a:prstGeom>
        </p:spPr>
      </p:pic>
      <p:sp>
        <p:nvSpPr>
          <p:cNvPr id="11" name="TextBox 11"/>
          <p:cNvSpPr txBox="1"/>
          <p:nvPr/>
        </p:nvSpPr>
        <p:spPr>
          <a:xfrm>
            <a:off x="1469664" y="1667552"/>
            <a:ext cx="7078840" cy="599780"/>
          </a:xfrm>
          <a:prstGeom prst="rect">
            <a:avLst/>
          </a:prstGeom>
        </p:spPr>
        <p:txBody>
          <a:bodyPr lIns="0" tIns="0" rIns="0" bIns="0" rtlCol="0" anchor="t">
            <a:spAutoFit/>
          </a:bodyPr>
          <a:lstStyle/>
          <a:p>
            <a:pPr defTabSz="1219170">
              <a:lnSpc>
                <a:spcPts val="5133"/>
              </a:lnSpc>
              <a:buClr>
                <a:srgbClr val="000000"/>
              </a:buClr>
            </a:pPr>
            <a:r>
              <a:rPr lang="en-US" sz="4000" kern="0" dirty="0">
                <a:solidFill>
                  <a:srgbClr val="1B1A1A"/>
                </a:solidFill>
                <a:latin typeface="Lato "/>
                <a:cs typeface="Arial"/>
                <a:sym typeface="Arial"/>
              </a:rPr>
              <a:t>Individual Study time</a:t>
            </a:r>
          </a:p>
        </p:txBody>
      </p:sp>
    </p:spTree>
    <p:extLst>
      <p:ext uri="{BB962C8B-B14F-4D97-AF65-F5344CB8AC3E}">
        <p14:creationId xmlns:p14="http://schemas.microsoft.com/office/powerpoint/2010/main" val="2242001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096000" y="0"/>
            <a:ext cx="6096000" cy="6858000"/>
            <a:chOff x="0" y="0"/>
            <a:chExt cx="12192000" cy="13716000"/>
          </a:xfrm>
        </p:grpSpPr>
        <p:pic>
          <p:nvPicPr>
            <p:cNvPr id="3" name="Picture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0" y="0"/>
              <a:ext cx="8128000" cy="9144000"/>
            </a:xfrm>
            <a:prstGeom prst="rect">
              <a:avLst/>
            </a:prstGeom>
          </p:spPr>
        </p:pic>
        <p:pic>
          <p:nvPicPr>
            <p:cNvPr id="4" name="Picture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128000" y="0"/>
              <a:ext cx="4064000" cy="4572000"/>
            </a:xfrm>
            <a:prstGeom prst="rect">
              <a:avLst/>
            </a:prstGeom>
          </p:spPr>
        </p:pic>
        <p:pic>
          <p:nvPicPr>
            <p:cNvPr id="5" name="Picture 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0" y="9144000"/>
              <a:ext cx="8128000" cy="4572000"/>
            </a:xfrm>
            <a:prstGeom prst="rect">
              <a:avLst/>
            </a:prstGeom>
          </p:spPr>
        </p:pic>
        <p:pic>
          <p:nvPicPr>
            <p:cNvPr id="6" name="Picture 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128000" y="4572000"/>
              <a:ext cx="4064000" cy="9144000"/>
            </a:xfrm>
            <a:prstGeom prst="rect">
              <a:avLst/>
            </a:prstGeom>
          </p:spPr>
        </p:pic>
      </p:grpSp>
      <p:grpSp>
        <p:nvGrpSpPr>
          <p:cNvPr id="7" name="Group 7"/>
          <p:cNvGrpSpPr/>
          <p:nvPr/>
        </p:nvGrpSpPr>
        <p:grpSpPr>
          <a:xfrm>
            <a:off x="11048607" y="5994585"/>
            <a:ext cx="457595" cy="177617"/>
            <a:chOff x="0" y="0"/>
            <a:chExt cx="1105903" cy="429260"/>
          </a:xfrm>
        </p:grpSpPr>
        <p:sp>
          <p:nvSpPr>
            <p:cNvPr id="8" name="Freeform 8"/>
            <p:cNvSpPr/>
            <p:nvPr/>
          </p:nvSpPr>
          <p:spPr>
            <a:xfrm>
              <a:off x="0" y="-5080"/>
              <a:ext cx="1105903" cy="434340"/>
            </a:xfrm>
            <a:custGeom>
              <a:avLst/>
              <a:gdLst/>
              <a:ahLst/>
              <a:cxnLst/>
              <a:rect l="l" t="t" r="r" b="b"/>
              <a:pathLst>
                <a:path w="1105903" h="434340">
                  <a:moveTo>
                    <a:pt x="1088123" y="187960"/>
                  </a:moveTo>
                  <a:lnTo>
                    <a:pt x="826503" y="11430"/>
                  </a:lnTo>
                  <a:cubicBezTo>
                    <a:pt x="808723" y="0"/>
                    <a:pt x="785863" y="3810"/>
                    <a:pt x="773163" y="21590"/>
                  </a:cubicBezTo>
                  <a:cubicBezTo>
                    <a:pt x="761733" y="39370"/>
                    <a:pt x="765543" y="62230"/>
                    <a:pt x="783323" y="74930"/>
                  </a:cubicBezTo>
                  <a:lnTo>
                    <a:pt x="942073" y="181610"/>
                  </a:lnTo>
                  <a:lnTo>
                    <a:pt x="0" y="181610"/>
                  </a:lnTo>
                  <a:lnTo>
                    <a:pt x="0" y="257810"/>
                  </a:lnTo>
                  <a:lnTo>
                    <a:pt x="942073" y="257810"/>
                  </a:lnTo>
                  <a:lnTo>
                    <a:pt x="783323" y="364490"/>
                  </a:lnTo>
                  <a:cubicBezTo>
                    <a:pt x="765543" y="375920"/>
                    <a:pt x="761733" y="400050"/>
                    <a:pt x="773163" y="417830"/>
                  </a:cubicBezTo>
                  <a:cubicBezTo>
                    <a:pt x="780783" y="429260"/>
                    <a:pt x="792213" y="434340"/>
                    <a:pt x="804913" y="434340"/>
                  </a:cubicBezTo>
                  <a:cubicBezTo>
                    <a:pt x="812533" y="434340"/>
                    <a:pt x="820153" y="431800"/>
                    <a:pt x="826503" y="427990"/>
                  </a:cubicBezTo>
                  <a:lnTo>
                    <a:pt x="1089393" y="251460"/>
                  </a:lnTo>
                  <a:cubicBezTo>
                    <a:pt x="1099553" y="243840"/>
                    <a:pt x="1105903" y="232410"/>
                    <a:pt x="1105903" y="219710"/>
                  </a:cubicBezTo>
                  <a:cubicBezTo>
                    <a:pt x="1105903" y="207010"/>
                    <a:pt x="1099553" y="195580"/>
                    <a:pt x="1088123" y="187960"/>
                  </a:cubicBezTo>
                  <a:close/>
                </a:path>
              </a:pathLst>
            </a:custGeom>
            <a:solidFill>
              <a:srgbClr val="FFFFFF"/>
            </a:solidFill>
          </p:spPr>
        </p:sp>
      </p:grpSp>
      <p:sp>
        <p:nvSpPr>
          <p:cNvPr id="11" name="TextBox 11"/>
          <p:cNvSpPr txBox="1"/>
          <p:nvPr/>
        </p:nvSpPr>
        <p:spPr>
          <a:xfrm>
            <a:off x="875249" y="1028431"/>
            <a:ext cx="2406264" cy="330475"/>
          </a:xfrm>
          <a:prstGeom prst="rect">
            <a:avLst/>
          </a:prstGeom>
        </p:spPr>
        <p:txBody>
          <a:bodyPr lIns="0" tIns="0" rIns="0" bIns="0" rtlCol="0" anchor="t">
            <a:spAutoFit/>
          </a:bodyPr>
          <a:lstStyle/>
          <a:p>
            <a:pPr defTabSz="1219170">
              <a:lnSpc>
                <a:spcPts val="2347"/>
              </a:lnSpc>
              <a:buClr>
                <a:srgbClr val="000000"/>
              </a:buClr>
            </a:pPr>
            <a:r>
              <a:rPr lang="en-US" sz="4000" kern="0" dirty="0">
                <a:solidFill>
                  <a:srgbClr val="1B1A1A"/>
                </a:solidFill>
                <a:latin typeface="Lato "/>
                <a:cs typeface="Arial"/>
                <a:sym typeface="Arial"/>
              </a:rPr>
              <a:t>Summary </a:t>
            </a:r>
          </a:p>
        </p:txBody>
      </p:sp>
      <p:sp>
        <p:nvSpPr>
          <p:cNvPr id="12" name="TextBox 12"/>
          <p:cNvSpPr txBox="1"/>
          <p:nvPr/>
        </p:nvSpPr>
        <p:spPr>
          <a:xfrm>
            <a:off x="875250" y="3106421"/>
            <a:ext cx="4130005" cy="1394741"/>
          </a:xfrm>
          <a:prstGeom prst="rect">
            <a:avLst/>
          </a:prstGeom>
        </p:spPr>
        <p:txBody>
          <a:bodyPr lIns="0" tIns="0" rIns="0" bIns="0" rtlCol="0" anchor="t">
            <a:spAutoFit/>
          </a:bodyPr>
          <a:lstStyle/>
          <a:p>
            <a:pPr marL="546933" lvl="1" indent="-273466" defTabSz="1219170">
              <a:lnSpc>
                <a:spcPts val="3800"/>
              </a:lnSpc>
              <a:buClr>
                <a:srgbClr val="000000"/>
              </a:buClr>
              <a:buFont typeface="Arial"/>
              <a:buChar char="•"/>
            </a:pPr>
            <a:r>
              <a:rPr lang="en-US" sz="2000" kern="0" dirty="0">
                <a:solidFill>
                  <a:srgbClr val="000000"/>
                </a:solidFill>
                <a:latin typeface="Lato "/>
                <a:cs typeface="Arial"/>
                <a:sym typeface="Arial"/>
              </a:rPr>
              <a:t>Research</a:t>
            </a:r>
          </a:p>
          <a:p>
            <a:pPr marL="546933" lvl="1" indent="-273466" defTabSz="1219170">
              <a:lnSpc>
                <a:spcPts val="3800"/>
              </a:lnSpc>
              <a:buClr>
                <a:srgbClr val="000000"/>
              </a:buClr>
              <a:buFont typeface="Arial"/>
              <a:buChar char="•"/>
            </a:pPr>
            <a:r>
              <a:rPr lang="en-US" sz="2000" kern="0" dirty="0">
                <a:solidFill>
                  <a:srgbClr val="000000"/>
                </a:solidFill>
                <a:latin typeface="Lato "/>
                <a:cs typeface="Arial"/>
                <a:sym typeface="Arial"/>
              </a:rPr>
              <a:t>Critical thinking </a:t>
            </a:r>
          </a:p>
          <a:p>
            <a:pPr marL="546933" lvl="1" indent="-273466" defTabSz="1219170">
              <a:lnSpc>
                <a:spcPts val="3800"/>
              </a:lnSpc>
              <a:buClr>
                <a:srgbClr val="000000"/>
              </a:buClr>
              <a:buFont typeface="Arial"/>
              <a:buChar char="•"/>
            </a:pPr>
            <a:r>
              <a:rPr lang="en-US" sz="2000" kern="0" dirty="0">
                <a:solidFill>
                  <a:srgbClr val="000000"/>
                </a:solidFill>
                <a:latin typeface="Lato "/>
                <a:cs typeface="Arial"/>
                <a:sym typeface="Arial"/>
              </a:rPr>
              <a:t>Ethical Aspects</a:t>
            </a: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601</Words>
  <Application>Microsoft Macintosh PowerPoint</Application>
  <PresentationFormat>Widescreen</PresentationFormat>
  <Paragraphs>67</Paragraphs>
  <Slides>13</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Arial</vt:lpstr>
      <vt:lpstr>Calibri</vt:lpstr>
      <vt:lpstr>Lato</vt:lpstr>
      <vt:lpstr>Lato </vt:lpstr>
      <vt:lpstr>Muli Black Bold</vt:lpstr>
      <vt:lpstr>Muli Bold</vt:lpstr>
      <vt:lpstr>Muli Regular</vt:lpstr>
      <vt:lpstr>Open Sans</vt:lpstr>
      <vt:lpstr>Simple Light</vt:lpstr>
      <vt:lpstr>      Reporting/Producing news stories for scientific issues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Reporting/Producing news stories for scientific issues </dc:title>
  <dc:creator>Sokratis Moutidis</dc:creator>
  <cp:lastModifiedBy>Debora Lucque</cp:lastModifiedBy>
  <cp:revision>2</cp:revision>
  <dcterms:created xsi:type="dcterms:W3CDTF">2022-05-06T11:59:29Z</dcterms:created>
  <dcterms:modified xsi:type="dcterms:W3CDTF">2022-05-10T11:58:19Z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268528</vt:lpwstr>
  </property>
  <property fmtid="{D5CDD505-2E9C-101B-9397-08002B2CF9AE}" name="NXPowerLiteSettings" pid="3">
    <vt:lpwstr>F7000400038000</vt:lpwstr>
  </property>
  <property fmtid="{D5CDD505-2E9C-101B-9397-08002B2CF9AE}" name="NXPowerLiteVersion" pid="4">
    <vt:lpwstr>S9.1.4</vt:lpwstr>
  </property>
</Properties>
</file>